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9" r:id="rId2"/>
    <p:sldId id="287" r:id="rId3"/>
    <p:sldId id="269" r:id="rId4"/>
    <p:sldId id="271" r:id="rId5"/>
    <p:sldId id="277" r:id="rId6"/>
    <p:sldId id="285" r:id="rId7"/>
    <p:sldId id="260"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1239"/>
    <a:srgbClr val="450B24"/>
    <a:srgbClr val="FFAFFF"/>
    <a:srgbClr val="B0DD7F"/>
    <a:srgbClr val="FFC95D"/>
    <a:srgbClr val="FF4B65"/>
    <a:srgbClr val="CFEC24"/>
    <a:srgbClr val="F7C79F"/>
    <a:srgbClr val="9797FF"/>
    <a:srgbClr val="71CD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62" autoAdjust="0"/>
    <p:restoredTop sz="68802" autoAdjust="0"/>
  </p:normalViewPr>
  <p:slideViewPr>
    <p:cSldViewPr snapToGrid="0">
      <p:cViewPr varScale="1">
        <p:scale>
          <a:sx n="48" d="100"/>
          <a:sy n="48" d="100"/>
        </p:scale>
        <p:origin x="30" y="30"/>
      </p:cViewPr>
      <p:guideLst/>
    </p:cSldViewPr>
  </p:slideViewPr>
  <p:outlineViewPr>
    <p:cViewPr>
      <p:scale>
        <a:sx n="33" d="100"/>
        <a:sy n="33" d="100"/>
      </p:scale>
      <p:origin x="0" y="-701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1B2E6B-F183-4754-A6E9-58A901EF80EE}" type="datetimeFigureOut">
              <a:rPr lang="en-GB" smtClean="0"/>
              <a:t>27/10/2021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340D42-2CD1-4288-A9D5-2D762B244A22}" type="slidenum">
              <a:rPr lang="en-GB" smtClean="0"/>
              <a:t>‹#›</a:t>
            </a:fld>
            <a:endParaRPr lang="en-GB"/>
          </a:p>
        </p:txBody>
      </p:sp>
    </p:spTree>
    <p:extLst>
      <p:ext uri="{BB962C8B-B14F-4D97-AF65-F5344CB8AC3E}">
        <p14:creationId xmlns:p14="http://schemas.microsoft.com/office/powerpoint/2010/main" val="2171633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340D42-2CD1-4288-A9D5-2D762B244A22}" type="slidenum">
              <a:rPr lang="en-GB" smtClean="0"/>
              <a:t>2</a:t>
            </a:fld>
            <a:endParaRPr lang="en-GB"/>
          </a:p>
        </p:txBody>
      </p:sp>
    </p:spTree>
    <p:extLst>
      <p:ext uri="{BB962C8B-B14F-4D97-AF65-F5344CB8AC3E}">
        <p14:creationId xmlns:p14="http://schemas.microsoft.com/office/powerpoint/2010/main" val="2899645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FE340D42-2CD1-4288-A9D5-2D762B244A22}" type="slidenum">
              <a:rPr lang="en-GB" smtClean="0"/>
              <a:t>3</a:t>
            </a:fld>
            <a:endParaRPr lang="en-GB"/>
          </a:p>
        </p:txBody>
      </p:sp>
    </p:spTree>
    <p:extLst>
      <p:ext uri="{BB962C8B-B14F-4D97-AF65-F5344CB8AC3E}">
        <p14:creationId xmlns:p14="http://schemas.microsoft.com/office/powerpoint/2010/main" val="2241879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340D42-2CD1-4288-A9D5-2D762B244A22}" type="slidenum">
              <a:rPr lang="en-GB" smtClean="0"/>
              <a:t>4</a:t>
            </a:fld>
            <a:endParaRPr lang="en-GB"/>
          </a:p>
        </p:txBody>
      </p:sp>
    </p:spTree>
    <p:extLst>
      <p:ext uri="{BB962C8B-B14F-4D97-AF65-F5344CB8AC3E}">
        <p14:creationId xmlns:p14="http://schemas.microsoft.com/office/powerpoint/2010/main" val="1389211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p:txBody>
      </p:sp>
      <p:sp>
        <p:nvSpPr>
          <p:cNvPr id="4" name="Slide Number Placeholder 3"/>
          <p:cNvSpPr>
            <a:spLocks noGrp="1"/>
          </p:cNvSpPr>
          <p:nvPr>
            <p:ph type="sldNum" sz="quarter" idx="10"/>
          </p:nvPr>
        </p:nvSpPr>
        <p:spPr/>
        <p:txBody>
          <a:bodyPr/>
          <a:lstStyle/>
          <a:p>
            <a:fld id="{FE340D42-2CD1-4288-A9D5-2D762B244A22}" type="slidenum">
              <a:rPr lang="en-GB" smtClean="0"/>
              <a:t>5</a:t>
            </a:fld>
            <a:endParaRPr lang="en-GB"/>
          </a:p>
        </p:txBody>
      </p:sp>
    </p:spTree>
    <p:extLst>
      <p:ext uri="{BB962C8B-B14F-4D97-AF65-F5344CB8AC3E}">
        <p14:creationId xmlns:p14="http://schemas.microsoft.com/office/powerpoint/2010/main" val="4001072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Aspirational,</a:t>
            </a:r>
            <a:r>
              <a:rPr lang="en-GB" b="1" baseline="0" dirty="0" smtClean="0"/>
              <a:t> visionary  - </a:t>
            </a:r>
            <a:r>
              <a:rPr lang="en-GB" dirty="0" smtClean="0">
                <a:solidFill>
                  <a:srgbClr val="6C1239"/>
                </a:solidFill>
              </a:rPr>
              <a:t> bold, ambitious vision for an</a:t>
            </a:r>
            <a:r>
              <a:rPr lang="en-GB" baseline="0" dirty="0" smtClean="0">
                <a:solidFill>
                  <a:srgbClr val="6C1239"/>
                </a:solidFill>
              </a:rPr>
              <a:t> </a:t>
            </a:r>
            <a:r>
              <a:rPr lang="en-GB" dirty="0" smtClean="0">
                <a:solidFill>
                  <a:srgbClr val="6C1239"/>
                </a:solidFill>
              </a:rPr>
              <a:t>education</a:t>
            </a:r>
            <a:r>
              <a:rPr lang="en-GB" baseline="0" dirty="0" smtClean="0">
                <a:solidFill>
                  <a:srgbClr val="6C1239"/>
                </a:solidFill>
              </a:rPr>
              <a:t> system </a:t>
            </a:r>
            <a:r>
              <a:rPr lang="en-GB" dirty="0" smtClean="0">
                <a:solidFill>
                  <a:srgbClr val="6C1239"/>
                </a:solidFill>
              </a:rPr>
              <a:t>which enables</a:t>
            </a:r>
            <a:r>
              <a:rPr lang="en-GB" baseline="0" dirty="0" smtClean="0">
                <a:solidFill>
                  <a:srgbClr val="6C1239"/>
                </a:solidFill>
              </a:rPr>
              <a:t> everyone to apply their creativity and </a:t>
            </a:r>
            <a:r>
              <a:rPr lang="en-GB" dirty="0" smtClean="0">
                <a:solidFill>
                  <a:srgbClr val="6C1239"/>
                </a:solidFill>
              </a:rPr>
              <a:t>thrive in a world of constant change and uncertainty </a:t>
            </a:r>
          </a:p>
          <a:p>
            <a:endParaRPr lang="en-GB" dirty="0" smtClean="0">
              <a:solidFill>
                <a:srgbClr val="6C1239"/>
              </a:solidFill>
            </a:endParaRPr>
          </a:p>
          <a:p>
            <a:r>
              <a:rPr lang="en-GB" b="1" baseline="0" dirty="0" smtClean="0"/>
              <a:t>Values-based </a:t>
            </a:r>
            <a:r>
              <a:rPr lang="en-GB" b="0" baseline="0" dirty="0" smtClean="0"/>
              <a:t>– Goals that are underpinned by a set of fundamental values, central to which are collaborative approaches; learners’ rights and a firm belief in the power of creativity to transform. </a:t>
            </a:r>
          </a:p>
          <a:p>
            <a:endParaRPr lang="en-GB"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Inclusive</a:t>
            </a:r>
            <a:r>
              <a:rPr lang="en-GB" baseline="0" dirty="0" smtClean="0"/>
              <a:t> – The Plan needs to speak to and work for everyone, from learners to Scottish Government ministers. It needs to be something everyone can relate to, feel ownership of and respond to.  The Plan document and high-level statements provide important strategic leverage. Our learning communities will breathe life into the Plan and it is only with their ownership, creativity and creative leadership that we will achieve its vision, mission and goals. </a:t>
            </a:r>
          </a:p>
          <a:p>
            <a:endParaRPr lang="en-GB" b="0" dirty="0"/>
          </a:p>
        </p:txBody>
      </p:sp>
      <p:sp>
        <p:nvSpPr>
          <p:cNvPr id="4" name="Slide Number Placeholder 3"/>
          <p:cNvSpPr>
            <a:spLocks noGrp="1"/>
          </p:cNvSpPr>
          <p:nvPr>
            <p:ph type="sldNum" sz="quarter" idx="10"/>
          </p:nvPr>
        </p:nvSpPr>
        <p:spPr/>
        <p:txBody>
          <a:bodyPr/>
          <a:lstStyle/>
          <a:p>
            <a:fld id="{FE340D42-2CD1-4288-A9D5-2D762B244A22}" type="slidenum">
              <a:rPr lang="en-GB" smtClean="0"/>
              <a:t>6</a:t>
            </a:fld>
            <a:endParaRPr lang="en-GB"/>
          </a:p>
        </p:txBody>
      </p:sp>
    </p:spTree>
    <p:extLst>
      <p:ext uri="{BB962C8B-B14F-4D97-AF65-F5344CB8AC3E}">
        <p14:creationId xmlns:p14="http://schemas.microsoft.com/office/powerpoint/2010/main" val="878462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smtClean="0">
              <a:solidFill>
                <a:srgbClr val="6C1239"/>
              </a:solidFill>
            </a:endParaRPr>
          </a:p>
        </p:txBody>
      </p:sp>
      <p:sp>
        <p:nvSpPr>
          <p:cNvPr id="4" name="Slide Number Placeholder 3"/>
          <p:cNvSpPr>
            <a:spLocks noGrp="1"/>
          </p:cNvSpPr>
          <p:nvPr>
            <p:ph type="sldNum" sz="quarter" idx="10"/>
          </p:nvPr>
        </p:nvSpPr>
        <p:spPr/>
        <p:txBody>
          <a:bodyPr/>
          <a:lstStyle/>
          <a:p>
            <a:fld id="{FE340D42-2CD1-4288-A9D5-2D762B244A22}" type="slidenum">
              <a:rPr lang="en-GB" smtClean="0"/>
              <a:t>7</a:t>
            </a:fld>
            <a:endParaRPr lang="en-GB"/>
          </a:p>
        </p:txBody>
      </p:sp>
    </p:spTree>
    <p:extLst>
      <p:ext uri="{BB962C8B-B14F-4D97-AF65-F5344CB8AC3E}">
        <p14:creationId xmlns:p14="http://schemas.microsoft.com/office/powerpoint/2010/main" val="547360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340D42-2CD1-4288-A9D5-2D762B244A22}" type="slidenum">
              <a:rPr lang="en-GB" smtClean="0"/>
              <a:t>8</a:t>
            </a:fld>
            <a:endParaRPr lang="en-GB"/>
          </a:p>
        </p:txBody>
      </p:sp>
    </p:spTree>
    <p:extLst>
      <p:ext uri="{BB962C8B-B14F-4D97-AF65-F5344CB8AC3E}">
        <p14:creationId xmlns:p14="http://schemas.microsoft.com/office/powerpoint/2010/main" val="4064063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340D42-2CD1-4288-A9D5-2D762B244A22}" type="slidenum">
              <a:rPr lang="en-GB" smtClean="0"/>
              <a:t>9</a:t>
            </a:fld>
            <a:endParaRPr lang="en-GB"/>
          </a:p>
        </p:txBody>
      </p:sp>
    </p:spTree>
    <p:extLst>
      <p:ext uri="{BB962C8B-B14F-4D97-AF65-F5344CB8AC3E}">
        <p14:creationId xmlns:p14="http://schemas.microsoft.com/office/powerpoint/2010/main" val="850542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1DD4E39-86F4-4CE8-A4CB-2CE6AA0D3DA1}" type="datetimeFigureOut">
              <a:rPr lang="en-GB" smtClean="0"/>
              <a:t>27/10/2021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24B27C-147C-4C0D-A453-E92BFF73D5AA}" type="slidenum">
              <a:rPr lang="en-GB" smtClean="0"/>
              <a:t>‹#›</a:t>
            </a:fld>
            <a:endParaRPr lang="en-GB"/>
          </a:p>
        </p:txBody>
      </p:sp>
    </p:spTree>
    <p:extLst>
      <p:ext uri="{BB962C8B-B14F-4D97-AF65-F5344CB8AC3E}">
        <p14:creationId xmlns:p14="http://schemas.microsoft.com/office/powerpoint/2010/main" val="3669067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DD4E39-86F4-4CE8-A4CB-2CE6AA0D3DA1}" type="datetimeFigureOut">
              <a:rPr lang="en-GB" smtClean="0"/>
              <a:t>27/10/2021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24B27C-147C-4C0D-A453-E92BFF73D5AA}" type="slidenum">
              <a:rPr lang="en-GB" smtClean="0"/>
              <a:t>‹#›</a:t>
            </a:fld>
            <a:endParaRPr lang="en-GB"/>
          </a:p>
        </p:txBody>
      </p:sp>
    </p:spTree>
    <p:extLst>
      <p:ext uri="{BB962C8B-B14F-4D97-AF65-F5344CB8AC3E}">
        <p14:creationId xmlns:p14="http://schemas.microsoft.com/office/powerpoint/2010/main" val="3706464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DD4E39-86F4-4CE8-A4CB-2CE6AA0D3DA1}" type="datetimeFigureOut">
              <a:rPr lang="en-GB" smtClean="0"/>
              <a:t>27/10/2021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24B27C-147C-4C0D-A453-E92BFF73D5AA}" type="slidenum">
              <a:rPr lang="en-GB" smtClean="0"/>
              <a:t>‹#›</a:t>
            </a:fld>
            <a:endParaRPr lang="en-GB"/>
          </a:p>
        </p:txBody>
      </p:sp>
    </p:spTree>
    <p:extLst>
      <p:ext uri="{BB962C8B-B14F-4D97-AF65-F5344CB8AC3E}">
        <p14:creationId xmlns:p14="http://schemas.microsoft.com/office/powerpoint/2010/main" val="2677235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DD4E39-86F4-4CE8-A4CB-2CE6AA0D3DA1}" type="datetimeFigureOut">
              <a:rPr lang="en-GB" smtClean="0"/>
              <a:t>27/10/2021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24B27C-147C-4C0D-A453-E92BFF73D5AA}" type="slidenum">
              <a:rPr lang="en-GB" smtClean="0"/>
              <a:t>‹#›</a:t>
            </a:fld>
            <a:endParaRPr lang="en-GB"/>
          </a:p>
        </p:txBody>
      </p:sp>
    </p:spTree>
    <p:extLst>
      <p:ext uri="{BB962C8B-B14F-4D97-AF65-F5344CB8AC3E}">
        <p14:creationId xmlns:p14="http://schemas.microsoft.com/office/powerpoint/2010/main" val="4027333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1DD4E39-86F4-4CE8-A4CB-2CE6AA0D3DA1}" type="datetimeFigureOut">
              <a:rPr lang="en-GB" smtClean="0"/>
              <a:t>27/10/2021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24B27C-147C-4C0D-A453-E92BFF73D5AA}" type="slidenum">
              <a:rPr lang="en-GB" smtClean="0"/>
              <a:t>‹#›</a:t>
            </a:fld>
            <a:endParaRPr lang="en-GB"/>
          </a:p>
        </p:txBody>
      </p:sp>
    </p:spTree>
    <p:extLst>
      <p:ext uri="{BB962C8B-B14F-4D97-AF65-F5344CB8AC3E}">
        <p14:creationId xmlns:p14="http://schemas.microsoft.com/office/powerpoint/2010/main" val="2749281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1DD4E39-86F4-4CE8-A4CB-2CE6AA0D3DA1}" type="datetimeFigureOut">
              <a:rPr lang="en-GB" smtClean="0"/>
              <a:t>27/10/2021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24B27C-147C-4C0D-A453-E92BFF73D5AA}" type="slidenum">
              <a:rPr lang="en-GB" smtClean="0"/>
              <a:t>‹#›</a:t>
            </a:fld>
            <a:endParaRPr lang="en-GB"/>
          </a:p>
        </p:txBody>
      </p:sp>
    </p:spTree>
    <p:extLst>
      <p:ext uri="{BB962C8B-B14F-4D97-AF65-F5344CB8AC3E}">
        <p14:creationId xmlns:p14="http://schemas.microsoft.com/office/powerpoint/2010/main" val="311370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1DD4E39-86F4-4CE8-A4CB-2CE6AA0D3DA1}" type="datetimeFigureOut">
              <a:rPr lang="en-GB" smtClean="0"/>
              <a:t>27/10/2021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24B27C-147C-4C0D-A453-E92BFF73D5AA}" type="slidenum">
              <a:rPr lang="en-GB" smtClean="0"/>
              <a:t>‹#›</a:t>
            </a:fld>
            <a:endParaRPr lang="en-GB"/>
          </a:p>
        </p:txBody>
      </p:sp>
    </p:spTree>
    <p:extLst>
      <p:ext uri="{BB962C8B-B14F-4D97-AF65-F5344CB8AC3E}">
        <p14:creationId xmlns:p14="http://schemas.microsoft.com/office/powerpoint/2010/main" val="3084559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1DD4E39-86F4-4CE8-A4CB-2CE6AA0D3DA1}" type="datetimeFigureOut">
              <a:rPr lang="en-GB" smtClean="0"/>
              <a:t>27/10/2021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24B27C-147C-4C0D-A453-E92BFF73D5AA}" type="slidenum">
              <a:rPr lang="en-GB" smtClean="0"/>
              <a:t>‹#›</a:t>
            </a:fld>
            <a:endParaRPr lang="en-GB"/>
          </a:p>
        </p:txBody>
      </p:sp>
    </p:spTree>
    <p:extLst>
      <p:ext uri="{BB962C8B-B14F-4D97-AF65-F5344CB8AC3E}">
        <p14:creationId xmlns:p14="http://schemas.microsoft.com/office/powerpoint/2010/main" val="2562291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D4E39-86F4-4CE8-A4CB-2CE6AA0D3DA1}" type="datetimeFigureOut">
              <a:rPr lang="en-GB" smtClean="0"/>
              <a:t>27/10/2021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24B27C-147C-4C0D-A453-E92BFF73D5AA}" type="slidenum">
              <a:rPr lang="en-GB" smtClean="0"/>
              <a:t>‹#›</a:t>
            </a:fld>
            <a:endParaRPr lang="en-GB"/>
          </a:p>
        </p:txBody>
      </p:sp>
    </p:spTree>
    <p:extLst>
      <p:ext uri="{BB962C8B-B14F-4D97-AF65-F5344CB8AC3E}">
        <p14:creationId xmlns:p14="http://schemas.microsoft.com/office/powerpoint/2010/main" val="971992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1DD4E39-86F4-4CE8-A4CB-2CE6AA0D3DA1}" type="datetimeFigureOut">
              <a:rPr lang="en-GB" smtClean="0"/>
              <a:t>27/10/2021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24B27C-147C-4C0D-A453-E92BFF73D5AA}" type="slidenum">
              <a:rPr lang="en-GB" smtClean="0"/>
              <a:t>‹#›</a:t>
            </a:fld>
            <a:endParaRPr lang="en-GB"/>
          </a:p>
        </p:txBody>
      </p:sp>
    </p:spTree>
    <p:extLst>
      <p:ext uri="{BB962C8B-B14F-4D97-AF65-F5344CB8AC3E}">
        <p14:creationId xmlns:p14="http://schemas.microsoft.com/office/powerpoint/2010/main" val="241361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1DD4E39-86F4-4CE8-A4CB-2CE6AA0D3DA1}" type="datetimeFigureOut">
              <a:rPr lang="en-GB" smtClean="0"/>
              <a:t>27/10/2021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24B27C-147C-4C0D-A453-E92BFF73D5AA}" type="slidenum">
              <a:rPr lang="en-GB" smtClean="0"/>
              <a:t>‹#›</a:t>
            </a:fld>
            <a:endParaRPr lang="en-GB"/>
          </a:p>
        </p:txBody>
      </p:sp>
    </p:spTree>
    <p:extLst>
      <p:ext uri="{BB962C8B-B14F-4D97-AF65-F5344CB8AC3E}">
        <p14:creationId xmlns:p14="http://schemas.microsoft.com/office/powerpoint/2010/main" val="2909972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DD4E39-86F4-4CE8-A4CB-2CE6AA0D3DA1}" type="datetimeFigureOut">
              <a:rPr lang="en-GB" smtClean="0"/>
              <a:t>27/10/2021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4B27C-147C-4C0D-A453-E92BFF73D5AA}" type="slidenum">
              <a:rPr lang="en-GB" smtClean="0"/>
              <a:t>‹#›</a:t>
            </a:fld>
            <a:endParaRPr lang="en-GB"/>
          </a:p>
        </p:txBody>
      </p:sp>
    </p:spTree>
    <p:extLst>
      <p:ext uri="{BB962C8B-B14F-4D97-AF65-F5344CB8AC3E}">
        <p14:creationId xmlns:p14="http://schemas.microsoft.com/office/powerpoint/2010/main" val="1379321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weforum.org/reports/the-future-of-job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78BE443-756A-432B-A3B0-05E353D0DCB7}"/>
              </a:ext>
            </a:extLst>
          </p:cNvPr>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3277589" y="231568"/>
            <a:ext cx="6970815" cy="5830785"/>
          </a:xfrm>
          <a:prstGeom prst="rect">
            <a:avLst/>
          </a:prstGeom>
        </p:spPr>
      </p:pic>
      <p:sp>
        <p:nvSpPr>
          <p:cNvPr id="3" name="Content Placeholder 2"/>
          <p:cNvSpPr>
            <a:spLocks noGrp="1"/>
          </p:cNvSpPr>
          <p:nvPr>
            <p:ph idx="1"/>
          </p:nvPr>
        </p:nvSpPr>
        <p:spPr>
          <a:xfrm>
            <a:off x="3230089" y="1543791"/>
            <a:ext cx="8633357" cy="3206338"/>
          </a:xfrm>
        </p:spPr>
        <p:txBody>
          <a:bodyPr>
            <a:normAutofit/>
          </a:bodyPr>
          <a:lstStyle/>
          <a:p>
            <a:pPr marL="0" indent="0" algn="ctr">
              <a:buNone/>
            </a:pPr>
            <a:r>
              <a:rPr lang="en-GB" sz="4000" b="1" dirty="0">
                <a:solidFill>
                  <a:srgbClr val="6C1239"/>
                </a:solidFill>
              </a:rPr>
              <a:t>A </a:t>
            </a:r>
            <a:r>
              <a:rPr lang="en-GB" sz="4000" b="1" dirty="0" smtClean="0">
                <a:solidFill>
                  <a:srgbClr val="6C1239"/>
                </a:solidFill>
              </a:rPr>
              <a:t>fresh </a:t>
            </a:r>
            <a:r>
              <a:rPr lang="en-GB" sz="4000" b="1" dirty="0">
                <a:solidFill>
                  <a:srgbClr val="6C1239"/>
                </a:solidFill>
              </a:rPr>
              <a:t>l</a:t>
            </a:r>
            <a:r>
              <a:rPr lang="en-GB" sz="4000" b="1" dirty="0" smtClean="0">
                <a:solidFill>
                  <a:srgbClr val="6C1239"/>
                </a:solidFill>
              </a:rPr>
              <a:t>ook </a:t>
            </a:r>
          </a:p>
          <a:p>
            <a:pPr marL="0" indent="0" algn="ctr">
              <a:buNone/>
            </a:pPr>
            <a:r>
              <a:rPr lang="en-GB" sz="4000" b="1" dirty="0" smtClean="0">
                <a:solidFill>
                  <a:srgbClr val="6C1239"/>
                </a:solidFill>
              </a:rPr>
              <a:t>at </a:t>
            </a:r>
          </a:p>
          <a:p>
            <a:pPr marL="0" indent="0" algn="ctr">
              <a:buNone/>
            </a:pPr>
            <a:r>
              <a:rPr lang="en-GB" sz="4000" b="1" dirty="0" smtClean="0">
                <a:solidFill>
                  <a:srgbClr val="6C1239"/>
                </a:solidFill>
              </a:rPr>
              <a:t>Scotland’s Creative Learning Plan  </a:t>
            </a:r>
          </a:p>
          <a:p>
            <a:pPr marL="0" indent="0">
              <a:buNone/>
            </a:pPr>
            <a:endParaRPr lang="en-GB" dirty="0"/>
          </a:p>
        </p:txBody>
      </p:sp>
    </p:spTree>
    <p:extLst>
      <p:ext uri="{BB962C8B-B14F-4D97-AF65-F5344CB8AC3E}">
        <p14:creationId xmlns:p14="http://schemas.microsoft.com/office/powerpoint/2010/main" val="496099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713" y="701688"/>
            <a:ext cx="10482595" cy="1174613"/>
          </a:xfrm>
        </p:spPr>
        <p:txBody>
          <a:bodyPr>
            <a:noAutofit/>
          </a:bodyPr>
          <a:lstStyle/>
          <a:p>
            <a:r>
              <a:rPr lang="en-GB" sz="4000" dirty="0" smtClean="0">
                <a:solidFill>
                  <a:srgbClr val="C00000"/>
                </a:solidFill>
              </a:rPr>
              <a:t>In brief…</a:t>
            </a:r>
            <a:r>
              <a:rPr lang="en-GB" sz="4000" dirty="0"/>
              <a:t/>
            </a:r>
            <a:br>
              <a:rPr lang="en-GB" sz="4000" dirty="0"/>
            </a:br>
            <a:endParaRPr lang="en-GB" sz="4300" dirty="0">
              <a:solidFill>
                <a:srgbClr val="6C1239"/>
              </a:solidFill>
            </a:endParaRPr>
          </a:p>
        </p:txBody>
      </p:sp>
      <p:pic>
        <p:nvPicPr>
          <p:cNvPr id="6" name="Content Placeholder 4">
            <a:extLst>
              <a:ext uri="{FF2B5EF4-FFF2-40B4-BE49-F238E27FC236}">
                <a16:creationId xmlns:a16="http://schemas.microsoft.com/office/drawing/2014/main" id="{578BE443-756A-432B-A3B0-05E353D0DCB7}"/>
              </a:ext>
            </a:extLst>
          </p:cNvPr>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665874" y="5063330"/>
            <a:ext cx="4269468" cy="3589339"/>
          </a:xfrm>
          <a:prstGeom prst="rect">
            <a:avLst/>
          </a:prstGeom>
        </p:spPr>
      </p:pic>
      <p:sp>
        <p:nvSpPr>
          <p:cNvPr id="3" name="Content Placeholder 2"/>
          <p:cNvSpPr>
            <a:spLocks noGrp="1"/>
          </p:cNvSpPr>
          <p:nvPr>
            <p:ph idx="1"/>
          </p:nvPr>
        </p:nvSpPr>
        <p:spPr>
          <a:xfrm>
            <a:off x="822713" y="1467556"/>
            <a:ext cx="10635509" cy="4301066"/>
          </a:xfrm>
        </p:spPr>
        <p:txBody>
          <a:bodyPr>
            <a:normAutofit fontScale="32500" lnSpcReduction="20000"/>
          </a:bodyPr>
          <a:lstStyle/>
          <a:p>
            <a:pPr marL="0" indent="0">
              <a:lnSpc>
                <a:spcPct val="170000"/>
              </a:lnSpc>
              <a:buNone/>
            </a:pPr>
            <a:r>
              <a:rPr lang="en-GB" sz="4000" dirty="0"/>
              <a:t>Scotland’s </a:t>
            </a:r>
            <a:r>
              <a:rPr lang="en-GB" sz="4000" b="1" dirty="0"/>
              <a:t>Creative Learning Plan</a:t>
            </a:r>
            <a:r>
              <a:rPr lang="en-GB" sz="4000" dirty="0"/>
              <a:t> was first published in 2013, setting out a shared vision for the importance of creativity in education and as a result we have seen growth in a shared language and common understanding of creativity and creativity skills. </a:t>
            </a:r>
            <a:endParaRPr lang="en-GB" sz="4000" dirty="0" smtClean="0"/>
          </a:p>
          <a:p>
            <a:pPr marL="0" indent="0">
              <a:lnSpc>
                <a:spcPct val="170000"/>
              </a:lnSpc>
              <a:buNone/>
            </a:pPr>
            <a:r>
              <a:rPr lang="en-GB" sz="4000" dirty="0" smtClean="0"/>
              <a:t>The </a:t>
            </a:r>
            <a:r>
              <a:rPr lang="en-GB" sz="4000" dirty="0"/>
              <a:t>landscape is now very different, and the impact of </a:t>
            </a:r>
            <a:r>
              <a:rPr lang="en-GB" sz="4000" dirty="0" err="1"/>
              <a:t>COVID</a:t>
            </a:r>
            <a:r>
              <a:rPr lang="en-GB" sz="4000" dirty="0"/>
              <a:t>-19 has required a rapid rethinking of Scotland’s education, skills employability and careers provision. We therefore believe that the Plan is more important than ever and have refreshed the vision</a:t>
            </a:r>
            <a:r>
              <a:rPr lang="en-GB" sz="4000" b="1" dirty="0"/>
              <a:t> to ensure the Scottish education system enables everyone to recognise, develop and apply their creativity to ensure they thrive in an increasingly complex and fast-changing world</a:t>
            </a:r>
            <a:r>
              <a:rPr lang="en-GB" sz="4000" dirty="0"/>
              <a:t>, with 3-year outcomes committing to</a:t>
            </a:r>
            <a:r>
              <a:rPr lang="en-GB" sz="4000" dirty="0" smtClean="0"/>
              <a:t>:</a:t>
            </a:r>
          </a:p>
          <a:p>
            <a:pPr marL="0" lvl="0" indent="0">
              <a:buNone/>
            </a:pPr>
            <a:endParaRPr lang="en-GB" sz="2500" dirty="0"/>
          </a:p>
          <a:p>
            <a:r>
              <a:rPr lang="en-GB" sz="4000" dirty="0" smtClean="0"/>
              <a:t>Creativity </a:t>
            </a:r>
            <a:r>
              <a:rPr lang="en-GB" sz="4000" dirty="0"/>
              <a:t>embedded in curriculum </a:t>
            </a:r>
            <a:r>
              <a:rPr lang="en-GB" sz="4000" dirty="0" smtClean="0"/>
              <a:t>design</a:t>
            </a:r>
            <a:endParaRPr lang="en-GB" sz="4000" dirty="0"/>
          </a:p>
          <a:p>
            <a:r>
              <a:rPr lang="en-GB" sz="4000" dirty="0"/>
              <a:t>Learners’ mental health and </a:t>
            </a:r>
            <a:r>
              <a:rPr lang="en-GB" sz="4000" dirty="0" smtClean="0"/>
              <a:t>wellbeing is improved </a:t>
            </a:r>
            <a:endParaRPr lang="en-GB" sz="4000" dirty="0"/>
          </a:p>
          <a:p>
            <a:r>
              <a:rPr lang="en-GB" sz="4000" dirty="0"/>
              <a:t>Learners confidently applying creativity skills in all </a:t>
            </a:r>
            <a:r>
              <a:rPr lang="en-GB" sz="4000" dirty="0" smtClean="0"/>
              <a:t>contexts</a:t>
            </a:r>
            <a:endParaRPr lang="en-GB" sz="4000" dirty="0"/>
          </a:p>
          <a:p>
            <a:r>
              <a:rPr lang="en-GB" sz="4000" dirty="0"/>
              <a:t>Learners directly influencing their own creative </a:t>
            </a:r>
            <a:r>
              <a:rPr lang="en-GB" sz="4000" dirty="0" smtClean="0"/>
              <a:t>learning</a:t>
            </a:r>
            <a:endParaRPr lang="en-GB" sz="4000" dirty="0"/>
          </a:p>
          <a:p>
            <a:r>
              <a:rPr lang="en-GB" sz="4000" dirty="0"/>
              <a:t>Quality cultural experiences accessible to all </a:t>
            </a:r>
            <a:r>
              <a:rPr lang="en-GB" sz="4000" dirty="0" smtClean="0"/>
              <a:t>learners</a:t>
            </a:r>
            <a:endParaRPr lang="en-GB" sz="4000" dirty="0"/>
          </a:p>
          <a:p>
            <a:pPr marL="0" indent="0">
              <a:buNone/>
            </a:pPr>
            <a:r>
              <a:rPr lang="en-GB" sz="4000" dirty="0"/>
              <a:t> </a:t>
            </a:r>
          </a:p>
          <a:p>
            <a:pPr marL="0" lvl="0" indent="0">
              <a:buNone/>
            </a:pPr>
            <a:endParaRPr lang="en-GB" dirty="0">
              <a:solidFill>
                <a:srgbClr val="450B24"/>
              </a:solidFill>
            </a:endParaRPr>
          </a:p>
        </p:txBody>
      </p:sp>
      <p:sp>
        <p:nvSpPr>
          <p:cNvPr id="5" name="TextBox 4"/>
          <p:cNvSpPr txBox="1"/>
          <p:nvPr/>
        </p:nvSpPr>
        <p:spPr>
          <a:xfrm>
            <a:off x="769917" y="5278628"/>
            <a:ext cx="7948754" cy="1569660"/>
          </a:xfrm>
          <a:prstGeom prst="rect">
            <a:avLst/>
          </a:prstGeom>
          <a:noFill/>
        </p:spPr>
        <p:txBody>
          <a:bodyPr wrap="square" rtlCol="0">
            <a:spAutoFit/>
          </a:bodyPr>
          <a:lstStyle/>
          <a:p>
            <a:pPr>
              <a:lnSpc>
                <a:spcPct val="150000"/>
              </a:lnSpc>
            </a:pPr>
            <a:r>
              <a:rPr lang="en-GB" sz="1300" dirty="0"/>
              <a:t>We recognise that we cannot achieve these outcomes alone and that Plan delivery is contingent on partnership and stakeholder support, as well as the revised endorsement of the Scottish Government to </a:t>
            </a:r>
            <a:r>
              <a:rPr lang="en-GB" sz="1300" b="1" dirty="0"/>
              <a:t>embed creativity at the centre of Scottish education and adopt a collaborative culture where all learners are empowered, creative and confident</a:t>
            </a:r>
            <a:r>
              <a:rPr lang="en-GB" sz="1300" dirty="0"/>
              <a:t>.</a:t>
            </a:r>
          </a:p>
          <a:p>
            <a:r>
              <a:rPr lang="en-GB" dirty="0"/>
              <a:t> </a:t>
            </a:r>
          </a:p>
        </p:txBody>
      </p:sp>
    </p:spTree>
    <p:extLst>
      <p:ext uri="{BB962C8B-B14F-4D97-AF65-F5344CB8AC3E}">
        <p14:creationId xmlns:p14="http://schemas.microsoft.com/office/powerpoint/2010/main" val="1608051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CFEC24"/>
          </a:solidFill>
          <a:ln>
            <a:solidFill>
              <a:srgbClr val="CFEC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975113" y="701688"/>
            <a:ext cx="10330195" cy="1174613"/>
          </a:xfrm>
        </p:spPr>
        <p:txBody>
          <a:bodyPr>
            <a:noAutofit/>
          </a:bodyPr>
          <a:lstStyle/>
          <a:p>
            <a:r>
              <a:rPr lang="en-GB" sz="4300" b="1" dirty="0">
                <a:solidFill>
                  <a:srgbClr val="6C1239"/>
                </a:solidFill>
              </a:rPr>
              <a:t>Why refresh Scotland’s Creative Learning </a:t>
            </a:r>
            <a:r>
              <a:rPr lang="en-GB" sz="4300" b="1" dirty="0" smtClean="0">
                <a:solidFill>
                  <a:srgbClr val="6C1239"/>
                </a:solidFill>
              </a:rPr>
              <a:t>Plan?</a:t>
            </a:r>
            <a:endParaRPr lang="en-GB" sz="4300" dirty="0">
              <a:solidFill>
                <a:srgbClr val="6C1239"/>
              </a:solidFill>
            </a:endParaRPr>
          </a:p>
        </p:txBody>
      </p:sp>
      <p:pic>
        <p:nvPicPr>
          <p:cNvPr id="6" name="Content Placeholder 4">
            <a:extLst>
              <a:ext uri="{FF2B5EF4-FFF2-40B4-BE49-F238E27FC236}">
                <a16:creationId xmlns:a16="http://schemas.microsoft.com/office/drawing/2014/main" id="{578BE443-756A-432B-A3B0-05E353D0DCB7}"/>
              </a:ext>
            </a:extLst>
          </p:cNvPr>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665874" y="5063330"/>
            <a:ext cx="4269468" cy="3589339"/>
          </a:xfrm>
          <a:prstGeom prst="rect">
            <a:avLst/>
          </a:prstGeom>
        </p:spPr>
      </p:pic>
      <p:sp>
        <p:nvSpPr>
          <p:cNvPr id="3" name="Content Placeholder 2"/>
          <p:cNvSpPr>
            <a:spLocks noGrp="1"/>
          </p:cNvSpPr>
          <p:nvPr>
            <p:ph idx="1"/>
          </p:nvPr>
        </p:nvSpPr>
        <p:spPr>
          <a:xfrm>
            <a:off x="975114" y="1774965"/>
            <a:ext cx="8596269" cy="4188514"/>
          </a:xfrm>
        </p:spPr>
        <p:txBody>
          <a:bodyPr>
            <a:normAutofit/>
          </a:bodyPr>
          <a:lstStyle/>
          <a:p>
            <a:pPr marL="0" indent="0">
              <a:buNone/>
            </a:pPr>
            <a:r>
              <a:rPr lang="en-GB" dirty="0">
                <a:solidFill>
                  <a:srgbClr val="6C1239"/>
                </a:solidFill>
              </a:rPr>
              <a:t> </a:t>
            </a:r>
          </a:p>
          <a:p>
            <a:pPr lvl="0"/>
            <a:r>
              <a:rPr lang="en-GB" sz="2200" dirty="0">
                <a:solidFill>
                  <a:srgbClr val="6C1239"/>
                </a:solidFill>
              </a:rPr>
              <a:t>The context we are working in now is very different from 2013 when the first Plan was </a:t>
            </a:r>
            <a:r>
              <a:rPr lang="en-GB" sz="2200" dirty="0" smtClean="0">
                <a:solidFill>
                  <a:srgbClr val="6C1239"/>
                </a:solidFill>
              </a:rPr>
              <a:t>published. </a:t>
            </a:r>
          </a:p>
          <a:p>
            <a:pPr lvl="0"/>
            <a:endParaRPr lang="en-GB" sz="2200" dirty="0" smtClean="0">
              <a:solidFill>
                <a:srgbClr val="6C1239"/>
              </a:solidFill>
            </a:endParaRPr>
          </a:p>
          <a:p>
            <a:pPr lvl="0"/>
            <a:r>
              <a:rPr lang="en-GB" sz="2200" dirty="0" smtClean="0">
                <a:solidFill>
                  <a:srgbClr val="6C1239"/>
                </a:solidFill>
              </a:rPr>
              <a:t>The </a:t>
            </a:r>
            <a:r>
              <a:rPr lang="en-GB" sz="2200" dirty="0">
                <a:solidFill>
                  <a:srgbClr val="6C1239"/>
                </a:solidFill>
              </a:rPr>
              <a:t>impact of the </a:t>
            </a:r>
            <a:r>
              <a:rPr lang="en-GB" sz="2200" dirty="0" err="1">
                <a:solidFill>
                  <a:srgbClr val="6C1239"/>
                </a:solidFill>
              </a:rPr>
              <a:t>Covid</a:t>
            </a:r>
            <a:r>
              <a:rPr lang="en-GB" sz="2200" dirty="0">
                <a:solidFill>
                  <a:srgbClr val="6C1239"/>
                </a:solidFill>
              </a:rPr>
              <a:t>-19 pandemic is rapidly taking us into </a:t>
            </a:r>
            <a:r>
              <a:rPr lang="en-GB" sz="2200" dirty="0" smtClean="0">
                <a:solidFill>
                  <a:srgbClr val="6C1239"/>
                </a:solidFill>
              </a:rPr>
              <a:t>unchartered territory. </a:t>
            </a:r>
          </a:p>
          <a:p>
            <a:pPr lvl="0"/>
            <a:endParaRPr lang="en-GB" sz="2200" dirty="0">
              <a:solidFill>
                <a:srgbClr val="6C1239"/>
              </a:solidFill>
            </a:endParaRPr>
          </a:p>
          <a:p>
            <a:pPr lvl="0"/>
            <a:r>
              <a:rPr lang="en-GB" sz="2200" dirty="0" smtClean="0">
                <a:solidFill>
                  <a:srgbClr val="6C1239"/>
                </a:solidFill>
              </a:rPr>
              <a:t>Some </a:t>
            </a:r>
            <a:r>
              <a:rPr lang="en-GB" sz="2200" dirty="0">
                <a:solidFill>
                  <a:srgbClr val="6C1239"/>
                </a:solidFill>
              </a:rPr>
              <a:t>of the documents in our authorising environment, such as the Plan and the 3-18 Curriculum Impact Review of Creativity across Learning, although useful, are now quite old. </a:t>
            </a:r>
            <a:endParaRPr lang="en-GB" sz="2200" dirty="0" smtClean="0">
              <a:solidFill>
                <a:srgbClr val="6C1239"/>
              </a:solidFill>
            </a:endParaRPr>
          </a:p>
          <a:p>
            <a:pPr lvl="0"/>
            <a:endParaRPr lang="en-GB" sz="2200" dirty="0">
              <a:solidFill>
                <a:srgbClr val="6C1239"/>
              </a:solidFill>
            </a:endParaRPr>
          </a:p>
          <a:p>
            <a:endParaRPr lang="en-GB" dirty="0"/>
          </a:p>
        </p:txBody>
      </p:sp>
    </p:spTree>
    <p:extLst>
      <p:ext uri="{BB962C8B-B14F-4D97-AF65-F5344CB8AC3E}">
        <p14:creationId xmlns:p14="http://schemas.microsoft.com/office/powerpoint/2010/main" val="588234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0" name="Straight Connector 109"/>
          <p:cNvCxnSpPr>
            <a:stCxn id="52" idx="2"/>
          </p:cNvCxnSpPr>
          <p:nvPr/>
        </p:nvCxnSpPr>
        <p:spPr>
          <a:xfrm>
            <a:off x="7477953" y="1335972"/>
            <a:ext cx="11468" cy="276744"/>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a:endCxn id="106" idx="4"/>
          </p:cNvCxnSpPr>
          <p:nvPr/>
        </p:nvCxnSpPr>
        <p:spPr>
          <a:xfrm flipH="1" flipV="1">
            <a:off x="6106146" y="3534162"/>
            <a:ext cx="3735" cy="511017"/>
          </a:xfrm>
          <a:prstGeom prst="line">
            <a:avLst/>
          </a:prstGeom>
        </p:spPr>
        <p:style>
          <a:lnRef idx="1">
            <a:schemeClr val="accent1"/>
          </a:lnRef>
          <a:fillRef idx="0">
            <a:schemeClr val="accent1"/>
          </a:fillRef>
          <a:effectRef idx="0">
            <a:schemeClr val="accent1"/>
          </a:effectRef>
          <a:fontRef idx="minor">
            <a:schemeClr val="tx1"/>
          </a:fontRef>
        </p:style>
      </p:cxnSp>
      <p:sp>
        <p:nvSpPr>
          <p:cNvPr id="90" name="Right Arrow 89"/>
          <p:cNvSpPr/>
          <p:nvPr/>
        </p:nvSpPr>
        <p:spPr>
          <a:xfrm>
            <a:off x="9654273" y="1075682"/>
            <a:ext cx="2193170" cy="1235749"/>
          </a:xfrm>
          <a:prstGeom prst="rightArrow">
            <a:avLst>
              <a:gd name="adj1" fmla="val 50000"/>
              <a:gd name="adj2" fmla="val 48708"/>
            </a:avLst>
          </a:prstGeom>
          <a:solidFill>
            <a:schemeClr val="bg1"/>
          </a:solidFill>
        </p:spPr>
        <p:style>
          <a:lnRef idx="1">
            <a:schemeClr val="accent1"/>
          </a:lnRef>
          <a:fillRef idx="1002">
            <a:schemeClr val="dk2"/>
          </a:fillRef>
          <a:effectRef idx="1">
            <a:schemeClr val="accent1"/>
          </a:effectRef>
          <a:fontRef idx="minor">
            <a:schemeClr val="dk1"/>
          </a:fontRef>
        </p:style>
        <p:txBody>
          <a:bodyPr rtlCol="0" anchor="ctr"/>
          <a:lstStyle/>
          <a:p>
            <a:pPr algn="ctr"/>
            <a:endParaRPr lang="en-GB" sz="1200" b="1" dirty="0">
              <a:solidFill>
                <a:srgbClr val="00B0F0"/>
              </a:solidFill>
            </a:endParaRPr>
          </a:p>
        </p:txBody>
      </p:sp>
      <p:sp>
        <p:nvSpPr>
          <p:cNvPr id="4" name="Rounded Rectangle 3"/>
          <p:cNvSpPr/>
          <p:nvPr/>
        </p:nvSpPr>
        <p:spPr>
          <a:xfrm>
            <a:off x="391406" y="3278342"/>
            <a:ext cx="11312914" cy="333667"/>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212529" y="2948999"/>
            <a:ext cx="864096" cy="369332"/>
          </a:xfrm>
          <a:prstGeom prst="rect">
            <a:avLst/>
          </a:prstGeom>
          <a:noFill/>
        </p:spPr>
        <p:txBody>
          <a:bodyPr wrap="square" rtlCol="0">
            <a:spAutoFit/>
          </a:bodyPr>
          <a:lstStyle/>
          <a:p>
            <a:r>
              <a:rPr lang="en-GB" dirty="0"/>
              <a:t>2009</a:t>
            </a:r>
          </a:p>
        </p:txBody>
      </p:sp>
      <p:sp>
        <p:nvSpPr>
          <p:cNvPr id="6" name="TextBox 5"/>
          <p:cNvSpPr txBox="1"/>
          <p:nvPr/>
        </p:nvSpPr>
        <p:spPr>
          <a:xfrm>
            <a:off x="926854" y="3562998"/>
            <a:ext cx="864096" cy="369332"/>
          </a:xfrm>
          <a:prstGeom prst="rect">
            <a:avLst/>
          </a:prstGeom>
          <a:noFill/>
        </p:spPr>
        <p:txBody>
          <a:bodyPr wrap="square" rtlCol="0">
            <a:spAutoFit/>
          </a:bodyPr>
          <a:lstStyle/>
          <a:p>
            <a:r>
              <a:rPr lang="en-GB" dirty="0"/>
              <a:t>2010</a:t>
            </a:r>
          </a:p>
        </p:txBody>
      </p:sp>
      <p:sp>
        <p:nvSpPr>
          <p:cNvPr id="7" name="TextBox 6"/>
          <p:cNvSpPr txBox="1"/>
          <p:nvPr/>
        </p:nvSpPr>
        <p:spPr>
          <a:xfrm>
            <a:off x="1701033" y="2945930"/>
            <a:ext cx="864096" cy="369332"/>
          </a:xfrm>
          <a:prstGeom prst="rect">
            <a:avLst/>
          </a:prstGeom>
          <a:noFill/>
        </p:spPr>
        <p:txBody>
          <a:bodyPr wrap="square" rtlCol="0">
            <a:spAutoFit/>
          </a:bodyPr>
          <a:lstStyle/>
          <a:p>
            <a:r>
              <a:rPr lang="en-GB" dirty="0"/>
              <a:t>2011</a:t>
            </a:r>
          </a:p>
        </p:txBody>
      </p:sp>
      <p:sp>
        <p:nvSpPr>
          <p:cNvPr id="8" name="TextBox 7"/>
          <p:cNvSpPr txBox="1"/>
          <p:nvPr/>
        </p:nvSpPr>
        <p:spPr>
          <a:xfrm>
            <a:off x="2187250" y="3562998"/>
            <a:ext cx="864096" cy="369332"/>
          </a:xfrm>
          <a:prstGeom prst="rect">
            <a:avLst/>
          </a:prstGeom>
          <a:noFill/>
        </p:spPr>
        <p:txBody>
          <a:bodyPr wrap="square" rtlCol="0">
            <a:spAutoFit/>
          </a:bodyPr>
          <a:lstStyle/>
          <a:p>
            <a:r>
              <a:rPr lang="en-GB" dirty="0"/>
              <a:t>2012</a:t>
            </a:r>
          </a:p>
        </p:txBody>
      </p:sp>
      <p:sp>
        <p:nvSpPr>
          <p:cNvPr id="9" name="TextBox 8"/>
          <p:cNvSpPr txBox="1"/>
          <p:nvPr/>
        </p:nvSpPr>
        <p:spPr>
          <a:xfrm>
            <a:off x="2893185" y="2935532"/>
            <a:ext cx="864096" cy="369332"/>
          </a:xfrm>
          <a:prstGeom prst="rect">
            <a:avLst/>
          </a:prstGeom>
          <a:noFill/>
        </p:spPr>
        <p:txBody>
          <a:bodyPr wrap="square" rtlCol="0">
            <a:spAutoFit/>
          </a:bodyPr>
          <a:lstStyle/>
          <a:p>
            <a:r>
              <a:rPr lang="en-GB" dirty="0"/>
              <a:t>2013</a:t>
            </a:r>
          </a:p>
        </p:txBody>
      </p:sp>
      <p:sp>
        <p:nvSpPr>
          <p:cNvPr id="10" name="TextBox 9"/>
          <p:cNvSpPr txBox="1"/>
          <p:nvPr/>
        </p:nvSpPr>
        <p:spPr>
          <a:xfrm>
            <a:off x="3566336" y="3562998"/>
            <a:ext cx="864096" cy="369332"/>
          </a:xfrm>
          <a:prstGeom prst="rect">
            <a:avLst/>
          </a:prstGeom>
          <a:noFill/>
        </p:spPr>
        <p:txBody>
          <a:bodyPr wrap="square" rtlCol="0">
            <a:spAutoFit/>
          </a:bodyPr>
          <a:lstStyle/>
          <a:p>
            <a:r>
              <a:rPr lang="en-GB" dirty="0"/>
              <a:t>2014</a:t>
            </a:r>
          </a:p>
        </p:txBody>
      </p:sp>
      <p:sp>
        <p:nvSpPr>
          <p:cNvPr id="12" name="TextBox 11"/>
          <p:cNvSpPr txBox="1"/>
          <p:nvPr/>
        </p:nvSpPr>
        <p:spPr>
          <a:xfrm>
            <a:off x="4962136" y="3543912"/>
            <a:ext cx="864096" cy="369332"/>
          </a:xfrm>
          <a:prstGeom prst="rect">
            <a:avLst/>
          </a:prstGeom>
          <a:noFill/>
        </p:spPr>
        <p:txBody>
          <a:bodyPr wrap="square" rtlCol="0">
            <a:spAutoFit/>
          </a:bodyPr>
          <a:lstStyle/>
          <a:p>
            <a:r>
              <a:rPr lang="en-GB" dirty="0"/>
              <a:t>2016</a:t>
            </a:r>
          </a:p>
        </p:txBody>
      </p:sp>
      <p:sp>
        <p:nvSpPr>
          <p:cNvPr id="13" name="TextBox 12"/>
          <p:cNvSpPr txBox="1"/>
          <p:nvPr/>
        </p:nvSpPr>
        <p:spPr>
          <a:xfrm>
            <a:off x="5787453" y="2970684"/>
            <a:ext cx="864096" cy="369332"/>
          </a:xfrm>
          <a:prstGeom prst="rect">
            <a:avLst/>
          </a:prstGeom>
          <a:noFill/>
        </p:spPr>
        <p:txBody>
          <a:bodyPr wrap="square" rtlCol="0">
            <a:spAutoFit/>
          </a:bodyPr>
          <a:lstStyle/>
          <a:p>
            <a:r>
              <a:rPr lang="en-GB" dirty="0"/>
              <a:t>2017</a:t>
            </a:r>
          </a:p>
        </p:txBody>
      </p:sp>
      <p:sp>
        <p:nvSpPr>
          <p:cNvPr id="14" name="TextBox 13"/>
          <p:cNvSpPr txBox="1"/>
          <p:nvPr/>
        </p:nvSpPr>
        <p:spPr>
          <a:xfrm>
            <a:off x="6638202" y="3572424"/>
            <a:ext cx="864096" cy="369332"/>
          </a:xfrm>
          <a:prstGeom prst="rect">
            <a:avLst/>
          </a:prstGeom>
          <a:noFill/>
        </p:spPr>
        <p:txBody>
          <a:bodyPr wrap="square" rtlCol="0">
            <a:spAutoFit/>
          </a:bodyPr>
          <a:lstStyle/>
          <a:p>
            <a:r>
              <a:rPr lang="en-GB" dirty="0"/>
              <a:t>2018</a:t>
            </a:r>
          </a:p>
        </p:txBody>
      </p:sp>
      <p:sp>
        <p:nvSpPr>
          <p:cNvPr id="15" name="Flowchart: Connector 14"/>
          <p:cNvSpPr/>
          <p:nvPr/>
        </p:nvSpPr>
        <p:spPr>
          <a:xfrm>
            <a:off x="492146" y="3334050"/>
            <a:ext cx="25753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210043" y="246586"/>
            <a:ext cx="1383401"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rgbClr val="00B0F0"/>
                </a:solidFill>
              </a:rPr>
              <a:t>Creative Learning Networks Fund established</a:t>
            </a:r>
          </a:p>
        </p:txBody>
      </p:sp>
      <p:cxnSp>
        <p:nvCxnSpPr>
          <p:cNvPr id="18" name="Straight Connector 17"/>
          <p:cNvCxnSpPr>
            <a:stCxn id="16" idx="2"/>
            <a:endCxn id="15" idx="0"/>
          </p:cNvCxnSpPr>
          <p:nvPr/>
        </p:nvCxnSpPr>
        <p:spPr>
          <a:xfrm>
            <a:off x="601295" y="892916"/>
            <a:ext cx="19619" cy="246726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692921" y="1863088"/>
            <a:ext cx="1342178"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sz="1200" b="1" dirty="0">
                <a:solidFill>
                  <a:schemeClr val="tx1">
                    <a:lumMod val="65000"/>
                    <a:lumOff val="35000"/>
                  </a:schemeClr>
                </a:solidFill>
              </a:rPr>
              <a:t>Education and the Arts, Culture and Creativity Plan published</a:t>
            </a:r>
            <a:endParaRPr lang="en-GB" sz="1200" dirty="0"/>
          </a:p>
        </p:txBody>
      </p:sp>
      <p:cxnSp>
        <p:nvCxnSpPr>
          <p:cNvPr id="22" name="Straight Connector 21"/>
          <p:cNvCxnSpPr/>
          <p:nvPr/>
        </p:nvCxnSpPr>
        <p:spPr>
          <a:xfrm>
            <a:off x="1259172" y="2674496"/>
            <a:ext cx="0" cy="1659481"/>
          </a:xfrm>
          <a:prstGeom prst="line">
            <a:avLst/>
          </a:prstGeom>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127792" y="4885178"/>
            <a:ext cx="1478581"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sz="1200" b="1" dirty="0">
                <a:solidFill>
                  <a:srgbClr val="00B0F0"/>
                </a:solidFill>
              </a:rPr>
              <a:t>3-18 Curriculum Impact Report - Creativity Across Learning published</a:t>
            </a:r>
          </a:p>
        </p:txBody>
      </p:sp>
      <p:sp>
        <p:nvSpPr>
          <p:cNvPr id="27" name="Flowchart: Connector 26"/>
          <p:cNvSpPr/>
          <p:nvPr/>
        </p:nvSpPr>
        <p:spPr>
          <a:xfrm>
            <a:off x="2972689" y="3342501"/>
            <a:ext cx="25753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9" name="Straight Connector 28"/>
          <p:cNvCxnSpPr/>
          <p:nvPr/>
        </p:nvCxnSpPr>
        <p:spPr>
          <a:xfrm flipV="1">
            <a:off x="3109136" y="3342345"/>
            <a:ext cx="5858" cy="1536467"/>
          </a:xfrm>
          <a:prstGeom prst="line">
            <a:avLst/>
          </a:prstGeom>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992700" y="1120762"/>
            <a:ext cx="2200679"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sz="1200" b="1" dirty="0">
                <a:solidFill>
                  <a:srgbClr val="00B0F0"/>
                </a:solidFill>
              </a:rPr>
              <a:t>National Creative Learning Plan published</a:t>
            </a:r>
          </a:p>
        </p:txBody>
      </p:sp>
      <p:cxnSp>
        <p:nvCxnSpPr>
          <p:cNvPr id="32" name="Straight Connector 31"/>
          <p:cNvCxnSpPr/>
          <p:nvPr/>
        </p:nvCxnSpPr>
        <p:spPr>
          <a:xfrm>
            <a:off x="3093040" y="1567900"/>
            <a:ext cx="8673" cy="2002249"/>
          </a:xfrm>
          <a:prstGeom prst="line">
            <a:avLst/>
          </a:prstGeom>
        </p:spPr>
        <p:style>
          <a:lnRef idx="1">
            <a:schemeClr val="accent1"/>
          </a:lnRef>
          <a:fillRef idx="0">
            <a:schemeClr val="accent1"/>
          </a:fillRef>
          <a:effectRef idx="0">
            <a:schemeClr val="accent1"/>
          </a:effectRef>
          <a:fontRef idx="minor">
            <a:schemeClr val="tx1"/>
          </a:fontRef>
        </p:style>
      </p:cxnSp>
      <p:sp>
        <p:nvSpPr>
          <p:cNvPr id="34" name="Flowchart: Connector 33"/>
          <p:cNvSpPr/>
          <p:nvPr/>
        </p:nvSpPr>
        <p:spPr>
          <a:xfrm>
            <a:off x="4339160" y="3343287"/>
            <a:ext cx="25753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3741478" y="4127666"/>
            <a:ext cx="1431608"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sz="1200" b="1" dirty="0" err="1">
                <a:solidFill>
                  <a:srgbClr val="00B0F0"/>
                </a:solidFill>
              </a:rPr>
              <a:t>HGIOS4</a:t>
            </a:r>
            <a:r>
              <a:rPr lang="en-GB" sz="1200" b="1" dirty="0">
                <a:solidFill>
                  <a:srgbClr val="00B0F0"/>
                </a:solidFill>
              </a:rPr>
              <a:t> published – includes </a:t>
            </a:r>
            <a:r>
              <a:rPr lang="en-GB" sz="1200" b="1" dirty="0" err="1">
                <a:solidFill>
                  <a:srgbClr val="00B0F0"/>
                </a:solidFill>
              </a:rPr>
              <a:t>Q.I</a:t>
            </a:r>
            <a:r>
              <a:rPr lang="en-GB" sz="1200" b="1" dirty="0">
                <a:solidFill>
                  <a:srgbClr val="00B0F0"/>
                </a:solidFill>
              </a:rPr>
              <a:t>. 3.3</a:t>
            </a:r>
          </a:p>
        </p:txBody>
      </p:sp>
      <p:sp>
        <p:nvSpPr>
          <p:cNvPr id="38" name="Rectangle 37"/>
          <p:cNvSpPr/>
          <p:nvPr/>
        </p:nvSpPr>
        <p:spPr>
          <a:xfrm>
            <a:off x="5337730" y="386734"/>
            <a:ext cx="1701601" cy="1200329"/>
          </a:xfrm>
          <a:prstGeom prst="rect">
            <a:avLst/>
          </a:prstGeom>
        </p:spPr>
        <p:txBody>
          <a:bodyPr wrap="square">
            <a:spAutoFit/>
          </a:bodyPr>
          <a:lstStyle/>
          <a:p>
            <a:r>
              <a:rPr lang="en-GB" sz="1200" b="1" dirty="0">
                <a:solidFill>
                  <a:srgbClr val="FF6699"/>
                </a:solidFill>
              </a:rPr>
              <a:t>National Parent Forum Scotland</a:t>
            </a:r>
          </a:p>
          <a:p>
            <a:r>
              <a:rPr lang="en-GB" sz="1200" b="1" dirty="0">
                <a:solidFill>
                  <a:srgbClr val="FF6699"/>
                </a:solidFill>
              </a:rPr>
              <a:t> Nutshell Guide on Creativity, Enterprise and Employability published</a:t>
            </a:r>
          </a:p>
        </p:txBody>
      </p:sp>
      <p:cxnSp>
        <p:nvCxnSpPr>
          <p:cNvPr id="43" name="Straight Connector 42"/>
          <p:cNvCxnSpPr/>
          <p:nvPr/>
        </p:nvCxnSpPr>
        <p:spPr>
          <a:xfrm>
            <a:off x="6090438" y="1604266"/>
            <a:ext cx="23945" cy="1694718"/>
          </a:xfrm>
          <a:prstGeom prst="line">
            <a:avLst/>
          </a:prstGeom>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217669" y="2090575"/>
            <a:ext cx="1449094" cy="646331"/>
          </a:xfrm>
          <a:prstGeom prst="rect">
            <a:avLst/>
          </a:prstGeom>
        </p:spPr>
        <p:txBody>
          <a:bodyPr wrap="square">
            <a:spAutoFit/>
          </a:bodyPr>
          <a:lstStyle/>
          <a:p>
            <a:r>
              <a:rPr lang="en-GB" sz="1200" b="1" dirty="0">
                <a:solidFill>
                  <a:schemeClr val="tx1">
                    <a:lumMod val="65000"/>
                    <a:lumOff val="35000"/>
                  </a:schemeClr>
                </a:solidFill>
              </a:rPr>
              <a:t>Care Inspectorate’s Our Creative Journey published</a:t>
            </a:r>
          </a:p>
        </p:txBody>
      </p:sp>
      <p:cxnSp>
        <p:nvCxnSpPr>
          <p:cNvPr id="47" name="Straight Connector 46"/>
          <p:cNvCxnSpPr>
            <a:stCxn id="45" idx="2"/>
          </p:cNvCxnSpPr>
          <p:nvPr/>
        </p:nvCxnSpPr>
        <p:spPr>
          <a:xfrm>
            <a:off x="6942216" y="2736906"/>
            <a:ext cx="3554" cy="588845"/>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472338" y="2635044"/>
            <a:ext cx="6689" cy="1450263"/>
          </a:xfrm>
          <a:prstGeom prst="line">
            <a:avLst/>
          </a:prstGeom>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6245004" y="5716175"/>
            <a:ext cx="1920402" cy="93871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sz="1100" dirty="0"/>
              <a:t>Creativity formally becomes part of the Developing Employability, Creativity and Skills programme within Education Scotland</a:t>
            </a:r>
          </a:p>
        </p:txBody>
      </p:sp>
      <p:sp>
        <p:nvSpPr>
          <p:cNvPr id="72" name="Rectangle 71"/>
          <p:cNvSpPr/>
          <p:nvPr/>
        </p:nvSpPr>
        <p:spPr>
          <a:xfrm>
            <a:off x="637580" y="4300529"/>
            <a:ext cx="1342178" cy="461665"/>
          </a:xfrm>
          <a:prstGeom prst="rect">
            <a:avLst/>
          </a:prstGeom>
        </p:spPr>
        <p:txBody>
          <a:bodyPr wrap="square">
            <a:spAutoFit/>
          </a:bodyPr>
          <a:lstStyle/>
          <a:p>
            <a:r>
              <a:rPr lang="en-GB" sz="1200" b="1" dirty="0">
                <a:solidFill>
                  <a:srgbClr val="FF6699"/>
                </a:solidFill>
              </a:rPr>
              <a:t>Creativity Portal launched</a:t>
            </a:r>
            <a:endParaRPr lang="en-GB" sz="1200" dirty="0">
              <a:solidFill>
                <a:srgbClr val="FF6699"/>
              </a:solidFill>
            </a:endParaRPr>
          </a:p>
        </p:txBody>
      </p:sp>
      <p:sp>
        <p:nvSpPr>
          <p:cNvPr id="77" name="Rectangle 76"/>
          <p:cNvSpPr/>
          <p:nvPr/>
        </p:nvSpPr>
        <p:spPr>
          <a:xfrm>
            <a:off x="5007735" y="4898835"/>
            <a:ext cx="987562" cy="646331"/>
          </a:xfrm>
          <a:prstGeom prst="rect">
            <a:avLst/>
          </a:prstGeom>
        </p:spPr>
        <p:txBody>
          <a:bodyPr wrap="square">
            <a:spAutoFit/>
          </a:bodyPr>
          <a:lstStyle/>
          <a:p>
            <a:r>
              <a:rPr lang="en-GB" sz="1200" b="1" dirty="0">
                <a:solidFill>
                  <a:srgbClr val="FF6699"/>
                </a:solidFill>
              </a:rPr>
              <a:t>Creativity Infographics </a:t>
            </a:r>
            <a:r>
              <a:rPr lang="en-GB" sz="1200" b="1" dirty="0" smtClean="0">
                <a:solidFill>
                  <a:srgbClr val="FF6699"/>
                </a:solidFill>
              </a:rPr>
              <a:t>published</a:t>
            </a:r>
            <a:endParaRPr lang="en-GB" sz="1200" dirty="0">
              <a:solidFill>
                <a:srgbClr val="FF6699"/>
              </a:solidFill>
            </a:endParaRPr>
          </a:p>
        </p:txBody>
      </p:sp>
      <p:sp>
        <p:nvSpPr>
          <p:cNvPr id="79" name="Flowchart: Connector 78"/>
          <p:cNvSpPr/>
          <p:nvPr/>
        </p:nvSpPr>
        <p:spPr>
          <a:xfrm>
            <a:off x="5189523" y="3312748"/>
            <a:ext cx="25753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Rectangle 81"/>
          <p:cNvSpPr/>
          <p:nvPr/>
        </p:nvSpPr>
        <p:spPr>
          <a:xfrm>
            <a:off x="5550484" y="4089868"/>
            <a:ext cx="1342178" cy="830997"/>
          </a:xfrm>
          <a:prstGeom prst="rect">
            <a:avLst/>
          </a:prstGeom>
        </p:spPr>
        <p:txBody>
          <a:bodyPr wrap="square">
            <a:spAutoFit/>
          </a:bodyPr>
          <a:lstStyle/>
          <a:p>
            <a:r>
              <a:rPr lang="en-GB" sz="1200" b="1" dirty="0">
                <a:solidFill>
                  <a:srgbClr val="FF6699"/>
                </a:solidFill>
              </a:rPr>
              <a:t>Creativity Pull Up Infographics in every local authority</a:t>
            </a:r>
            <a:endParaRPr lang="en-GB" sz="1200" dirty="0">
              <a:solidFill>
                <a:srgbClr val="FF6699"/>
              </a:solidFill>
            </a:endParaRPr>
          </a:p>
        </p:txBody>
      </p:sp>
      <p:sp>
        <p:nvSpPr>
          <p:cNvPr id="85" name="Rectangle 84"/>
          <p:cNvSpPr/>
          <p:nvPr/>
        </p:nvSpPr>
        <p:spPr>
          <a:xfrm>
            <a:off x="5073144" y="1772308"/>
            <a:ext cx="1130836" cy="1015663"/>
          </a:xfrm>
          <a:prstGeom prst="rect">
            <a:avLst/>
          </a:prstGeom>
        </p:spPr>
        <p:txBody>
          <a:bodyPr wrap="square">
            <a:spAutoFit/>
          </a:bodyPr>
          <a:lstStyle/>
          <a:p>
            <a:r>
              <a:rPr lang="en-GB" sz="1200" b="1" dirty="0">
                <a:solidFill>
                  <a:srgbClr val="FF6699"/>
                </a:solidFill>
              </a:rPr>
              <a:t>Creativity Posters in every establishment in Scotland</a:t>
            </a:r>
            <a:endParaRPr lang="en-GB" sz="1200" dirty="0">
              <a:solidFill>
                <a:srgbClr val="FF6699"/>
              </a:solidFill>
            </a:endParaRPr>
          </a:p>
        </p:txBody>
      </p:sp>
      <p:cxnSp>
        <p:nvCxnSpPr>
          <p:cNvPr id="87" name="Straight Connector 86"/>
          <p:cNvCxnSpPr/>
          <p:nvPr/>
        </p:nvCxnSpPr>
        <p:spPr>
          <a:xfrm>
            <a:off x="5305588" y="2743836"/>
            <a:ext cx="8967" cy="2202223"/>
          </a:xfrm>
          <a:prstGeom prst="line">
            <a:avLst/>
          </a:prstGeom>
        </p:spPr>
        <p:style>
          <a:lnRef idx="1">
            <a:schemeClr val="accent1"/>
          </a:lnRef>
          <a:fillRef idx="0">
            <a:schemeClr val="accent1"/>
          </a:fillRef>
          <a:effectRef idx="0">
            <a:schemeClr val="accent1"/>
          </a:effectRef>
          <a:fontRef idx="minor">
            <a:schemeClr val="tx1"/>
          </a:fontRef>
        </p:style>
      </p:cxnSp>
      <p:sp>
        <p:nvSpPr>
          <p:cNvPr id="107" name="Rectangle 106"/>
          <p:cNvSpPr/>
          <p:nvPr/>
        </p:nvSpPr>
        <p:spPr>
          <a:xfrm>
            <a:off x="3821997" y="6012853"/>
            <a:ext cx="1342178" cy="646331"/>
          </a:xfrm>
          <a:prstGeom prst="rect">
            <a:avLst/>
          </a:prstGeom>
        </p:spPr>
        <p:txBody>
          <a:bodyPr wrap="square">
            <a:spAutoFit/>
          </a:bodyPr>
          <a:lstStyle/>
          <a:p>
            <a:r>
              <a:rPr lang="en-GB" sz="1200" b="1" dirty="0">
                <a:solidFill>
                  <a:srgbClr val="FF6699"/>
                </a:solidFill>
              </a:rPr>
              <a:t>Creativity Skills Posters in every school</a:t>
            </a:r>
            <a:endParaRPr lang="en-GB" sz="1200" dirty="0">
              <a:solidFill>
                <a:srgbClr val="FF6699"/>
              </a:solidFill>
            </a:endParaRPr>
          </a:p>
        </p:txBody>
      </p:sp>
      <p:cxnSp>
        <p:nvCxnSpPr>
          <p:cNvPr id="109" name="Straight Connector 108"/>
          <p:cNvCxnSpPr/>
          <p:nvPr/>
        </p:nvCxnSpPr>
        <p:spPr>
          <a:xfrm flipH="1">
            <a:off x="4493086" y="4589331"/>
            <a:ext cx="23582" cy="14132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a:stCxn id="82" idx="2"/>
          </p:cNvCxnSpPr>
          <p:nvPr/>
        </p:nvCxnSpPr>
        <p:spPr>
          <a:xfrm>
            <a:off x="6221573" y="4920865"/>
            <a:ext cx="23718" cy="795310"/>
          </a:xfrm>
          <a:prstGeom prst="line">
            <a:avLst/>
          </a:prstGeom>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227469" y="5563863"/>
            <a:ext cx="3483133" cy="1200329"/>
          </a:xfrm>
          <a:prstGeom prst="rect">
            <a:avLst/>
          </a:prstGeom>
          <a:noFill/>
        </p:spPr>
        <p:txBody>
          <a:bodyPr wrap="none" rtlCol="0">
            <a:spAutoFit/>
          </a:bodyPr>
          <a:lstStyle/>
          <a:p>
            <a:r>
              <a:rPr lang="en-GB" sz="2400" b="1" dirty="0">
                <a:solidFill>
                  <a:srgbClr val="6C1239"/>
                </a:solidFill>
              </a:rPr>
              <a:t>Scotland’s</a:t>
            </a:r>
          </a:p>
          <a:p>
            <a:r>
              <a:rPr lang="en-GB" sz="2400" b="1" dirty="0">
                <a:solidFill>
                  <a:srgbClr val="6C1239"/>
                </a:solidFill>
              </a:rPr>
              <a:t>Creativity Across Learning</a:t>
            </a:r>
          </a:p>
          <a:p>
            <a:r>
              <a:rPr lang="en-GB" sz="2400" b="1" dirty="0" smtClean="0">
                <a:solidFill>
                  <a:srgbClr val="6C1239"/>
                </a:solidFill>
              </a:rPr>
              <a:t>Journey so far……</a:t>
            </a:r>
            <a:endParaRPr lang="en-GB" sz="2400" b="1" dirty="0">
              <a:solidFill>
                <a:srgbClr val="6C1239"/>
              </a:solidFill>
            </a:endParaRPr>
          </a:p>
        </p:txBody>
      </p:sp>
      <p:sp>
        <p:nvSpPr>
          <p:cNvPr id="49" name="Rectangle 48"/>
          <p:cNvSpPr/>
          <p:nvPr/>
        </p:nvSpPr>
        <p:spPr>
          <a:xfrm>
            <a:off x="6424763" y="4624019"/>
            <a:ext cx="1191997" cy="830997"/>
          </a:xfrm>
          <a:prstGeom prst="rect">
            <a:avLst/>
          </a:prstGeom>
        </p:spPr>
        <p:txBody>
          <a:bodyPr wrap="square">
            <a:spAutoFit/>
          </a:bodyPr>
          <a:lstStyle/>
          <a:p>
            <a:r>
              <a:rPr lang="en-GB" sz="1200" b="1" dirty="0">
                <a:solidFill>
                  <a:srgbClr val="FF6699"/>
                </a:solidFill>
              </a:rPr>
              <a:t>Creativity Toolbox improvement films launched</a:t>
            </a:r>
            <a:endParaRPr lang="en-GB" sz="1200" dirty="0">
              <a:solidFill>
                <a:srgbClr val="FF6699"/>
              </a:solidFill>
            </a:endParaRPr>
          </a:p>
        </p:txBody>
      </p:sp>
      <p:cxnSp>
        <p:nvCxnSpPr>
          <p:cNvPr id="3" name="Straight Connector 2"/>
          <p:cNvCxnSpPr/>
          <p:nvPr/>
        </p:nvCxnSpPr>
        <p:spPr>
          <a:xfrm flipH="1" flipV="1">
            <a:off x="6971251" y="3541775"/>
            <a:ext cx="16625" cy="1082244"/>
          </a:xfrm>
          <a:prstGeom prst="line">
            <a:avLst/>
          </a:prstGeom>
        </p:spPr>
        <p:style>
          <a:lnRef idx="1">
            <a:schemeClr val="accent1"/>
          </a:lnRef>
          <a:fillRef idx="0">
            <a:schemeClr val="accent1"/>
          </a:fillRef>
          <a:effectRef idx="0">
            <a:schemeClr val="accent1"/>
          </a:effectRef>
          <a:fontRef idx="minor">
            <a:schemeClr val="tx1"/>
          </a:fontRef>
        </p:style>
      </p:cxnSp>
      <p:sp>
        <p:nvSpPr>
          <p:cNvPr id="2" name="Right Arrow 1"/>
          <p:cNvSpPr/>
          <p:nvPr/>
        </p:nvSpPr>
        <p:spPr>
          <a:xfrm>
            <a:off x="9530540" y="5898244"/>
            <a:ext cx="1694340" cy="810095"/>
          </a:xfrm>
          <a:prstGeom prst="rightArrow">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100000" t="100000"/>
            </a:path>
            <a:tileRect r="-100000" b="-100000"/>
          </a:gradFill>
        </p:spPr>
        <p:style>
          <a:lnRef idx="1">
            <a:schemeClr val="accent1"/>
          </a:lnRef>
          <a:fillRef idx="1002">
            <a:schemeClr val="dk2"/>
          </a:fillRef>
          <a:effectRef idx="1">
            <a:schemeClr val="accent1"/>
          </a:effectRef>
          <a:fontRef idx="minor">
            <a:schemeClr val="dk1"/>
          </a:fontRef>
        </p:style>
        <p:txBody>
          <a:bodyPr rtlCol="0" anchor="ctr"/>
          <a:lstStyle/>
          <a:p>
            <a:pPr algn="ctr"/>
            <a:r>
              <a:rPr lang="en-GB" sz="1200" dirty="0"/>
              <a:t>Pisa </a:t>
            </a:r>
            <a:r>
              <a:rPr lang="en-GB" sz="1200" dirty="0" smtClean="0"/>
              <a:t>2022</a:t>
            </a:r>
          </a:p>
          <a:p>
            <a:pPr algn="ctr"/>
            <a:r>
              <a:rPr lang="en-GB" sz="1200" dirty="0" smtClean="0"/>
              <a:t>Creative Thinking</a:t>
            </a:r>
            <a:endParaRPr lang="en-GB" sz="1200" dirty="0"/>
          </a:p>
        </p:txBody>
      </p:sp>
      <p:pic>
        <p:nvPicPr>
          <p:cNvPr id="5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67444" y="176622"/>
            <a:ext cx="821018" cy="1159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3" name="Picture 2" descr="D:\HGIOS4 full jp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59304" y="4598225"/>
            <a:ext cx="839446" cy="1193011"/>
          </a:xfrm>
          <a:prstGeom prst="rect">
            <a:avLst/>
          </a:prstGeom>
          <a:noFill/>
          <a:ln w="3175">
            <a:solidFill>
              <a:schemeClr val="tx1"/>
            </a:solidFill>
          </a:ln>
          <a:extLst>
            <a:ext uri="{909E8E84-426E-40DD-AFC4-6F175D3DCCD1}">
              <a14:hiddenFill xmlns:a14="http://schemas.microsoft.com/office/drawing/2010/main">
                <a:solidFill>
                  <a:srgbClr val="FFFFFF"/>
                </a:solidFill>
              </a14:hiddenFill>
            </a:ext>
          </a:extLst>
        </p:spPr>
      </p:pic>
      <p:pic>
        <p:nvPicPr>
          <p:cNvPr id="54" name="Picture 1" descr="CLP cover.tiff"/>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14099" y="1683983"/>
            <a:ext cx="954104" cy="1220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Picture 6" descr="CLN with dots 250.jpg"/>
          <p:cNvPicPr>
            <a:picLocks noChangeAspect="1"/>
          </p:cNvPicPr>
          <p:nvPr/>
        </p:nvPicPr>
        <p:blipFill>
          <a:blip r:embed="rId6" cstate="screen">
            <a:extLst>
              <a:ext uri="{28A0092B-C50C-407E-A947-70E740481C1C}">
                <a14:useLocalDpi xmlns:a14="http://schemas.microsoft.com/office/drawing/2010/main" val="0"/>
              </a:ext>
            </a:extLst>
          </a:blip>
          <a:srcRect/>
          <a:stretch>
            <a:fillRect/>
          </a:stretch>
        </p:blipFill>
        <p:spPr bwMode="auto">
          <a:xfrm>
            <a:off x="249231" y="1049148"/>
            <a:ext cx="1075856" cy="39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Content Placeholder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01550" y="5545166"/>
            <a:ext cx="1124535" cy="706157"/>
          </a:xfrm>
          <a:prstGeom prst="rect">
            <a:avLst/>
          </a:prstGeom>
        </p:spPr>
      </p:pic>
      <p:pic>
        <p:nvPicPr>
          <p:cNvPr id="58" name="Picture 57"/>
          <p:cNvPicPr>
            <a:picLocks noChangeAspect="1"/>
          </p:cNvPicPr>
          <p:nvPr/>
        </p:nvPicPr>
        <p:blipFill>
          <a:blip r:embed="rId8" cstate="screen">
            <a:extLst>
              <a:ext uri="{28A0092B-C50C-407E-A947-70E740481C1C}">
                <a14:useLocalDpi xmlns:a14="http://schemas.microsoft.com/office/drawing/2010/main" val="0"/>
              </a:ext>
            </a:extLst>
          </a:blip>
          <a:stretch>
            <a:fillRect/>
          </a:stretch>
        </p:blipFill>
        <p:spPr>
          <a:xfrm>
            <a:off x="2127792" y="4099947"/>
            <a:ext cx="1478581" cy="758896"/>
          </a:xfrm>
          <a:prstGeom prst="rect">
            <a:avLst/>
          </a:prstGeom>
        </p:spPr>
      </p:pic>
      <p:sp>
        <p:nvSpPr>
          <p:cNvPr id="59" name="TextBox 58"/>
          <p:cNvSpPr txBox="1"/>
          <p:nvPr/>
        </p:nvSpPr>
        <p:spPr>
          <a:xfrm>
            <a:off x="7476019" y="2986236"/>
            <a:ext cx="864096" cy="369332"/>
          </a:xfrm>
          <a:prstGeom prst="rect">
            <a:avLst/>
          </a:prstGeom>
          <a:noFill/>
        </p:spPr>
        <p:txBody>
          <a:bodyPr wrap="square" rtlCol="0">
            <a:spAutoFit/>
          </a:bodyPr>
          <a:lstStyle/>
          <a:p>
            <a:r>
              <a:rPr lang="en-GB" dirty="0"/>
              <a:t>2019</a:t>
            </a:r>
          </a:p>
        </p:txBody>
      </p:sp>
      <p:sp>
        <p:nvSpPr>
          <p:cNvPr id="60" name="Flowchart: Connector 59"/>
          <p:cNvSpPr/>
          <p:nvPr/>
        </p:nvSpPr>
        <p:spPr>
          <a:xfrm>
            <a:off x="7692493" y="3335360"/>
            <a:ext cx="25753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4185835" y="2923268"/>
            <a:ext cx="864096" cy="369332"/>
          </a:xfrm>
          <a:prstGeom prst="rect">
            <a:avLst/>
          </a:prstGeom>
          <a:noFill/>
        </p:spPr>
        <p:txBody>
          <a:bodyPr wrap="square" rtlCol="0">
            <a:spAutoFit/>
          </a:bodyPr>
          <a:lstStyle/>
          <a:p>
            <a:r>
              <a:rPr lang="en-GB" dirty="0"/>
              <a:t>2015</a:t>
            </a:r>
          </a:p>
        </p:txBody>
      </p:sp>
      <p:sp>
        <p:nvSpPr>
          <p:cNvPr id="68" name="Rectangle 67"/>
          <p:cNvSpPr/>
          <p:nvPr/>
        </p:nvSpPr>
        <p:spPr>
          <a:xfrm>
            <a:off x="7428232" y="3854474"/>
            <a:ext cx="831330" cy="461665"/>
          </a:xfrm>
          <a:prstGeom prst="rect">
            <a:avLst/>
          </a:prstGeom>
        </p:spPr>
        <p:txBody>
          <a:bodyPr wrap="square">
            <a:spAutoFit/>
          </a:bodyPr>
          <a:lstStyle/>
          <a:p>
            <a:r>
              <a:rPr lang="en-GB" sz="1200" b="1" dirty="0">
                <a:solidFill>
                  <a:srgbClr val="FF6699"/>
                </a:solidFill>
              </a:rPr>
              <a:t>Creativity Summit</a:t>
            </a:r>
            <a:endParaRPr lang="en-GB" sz="1200" dirty="0">
              <a:solidFill>
                <a:srgbClr val="FF6699"/>
              </a:solidFill>
            </a:endParaRPr>
          </a:p>
        </p:txBody>
      </p:sp>
      <p:sp>
        <p:nvSpPr>
          <p:cNvPr id="71" name="Rectangle 70"/>
          <p:cNvSpPr/>
          <p:nvPr/>
        </p:nvSpPr>
        <p:spPr>
          <a:xfrm>
            <a:off x="7417342" y="4451609"/>
            <a:ext cx="1045905" cy="646331"/>
          </a:xfrm>
          <a:prstGeom prst="rect">
            <a:avLst/>
          </a:prstGeom>
        </p:spPr>
        <p:txBody>
          <a:bodyPr wrap="square">
            <a:spAutoFit/>
          </a:bodyPr>
          <a:lstStyle/>
          <a:p>
            <a:r>
              <a:rPr lang="en-GB" sz="1200" b="1" dirty="0">
                <a:solidFill>
                  <a:srgbClr val="FF6699"/>
                </a:solidFill>
              </a:rPr>
              <a:t>Creativity Animations launched</a:t>
            </a:r>
            <a:endParaRPr lang="en-GB" sz="1200" dirty="0">
              <a:solidFill>
                <a:srgbClr val="FF6699"/>
              </a:solidFill>
            </a:endParaRPr>
          </a:p>
        </p:txBody>
      </p:sp>
      <p:cxnSp>
        <p:nvCxnSpPr>
          <p:cNvPr id="76" name="Straight Connector 75"/>
          <p:cNvCxnSpPr>
            <a:stCxn id="68" idx="0"/>
          </p:cNvCxnSpPr>
          <p:nvPr/>
        </p:nvCxnSpPr>
        <p:spPr>
          <a:xfrm flipH="1" flipV="1">
            <a:off x="7823946" y="3423854"/>
            <a:ext cx="19951" cy="430620"/>
          </a:xfrm>
          <a:prstGeom prst="line">
            <a:avLst/>
          </a:prstGeom>
        </p:spPr>
        <p:style>
          <a:lnRef idx="1">
            <a:schemeClr val="accent1"/>
          </a:lnRef>
          <a:fillRef idx="0">
            <a:schemeClr val="accent1"/>
          </a:fillRef>
          <a:effectRef idx="0">
            <a:schemeClr val="accent1"/>
          </a:effectRef>
          <a:fontRef idx="minor">
            <a:schemeClr val="tx1"/>
          </a:fontRef>
        </p:style>
      </p:cxnSp>
      <p:sp>
        <p:nvSpPr>
          <p:cNvPr id="78" name="Rectangle 77"/>
          <p:cNvSpPr/>
          <p:nvPr/>
        </p:nvSpPr>
        <p:spPr>
          <a:xfrm>
            <a:off x="6848805" y="1381204"/>
            <a:ext cx="1290220"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sz="1200" b="1" dirty="0">
                <a:solidFill>
                  <a:srgbClr val="00B0F0"/>
                </a:solidFill>
              </a:rPr>
              <a:t>National Creative Learning Plan refocused</a:t>
            </a:r>
          </a:p>
        </p:txBody>
      </p:sp>
      <p:cxnSp>
        <p:nvCxnSpPr>
          <p:cNvPr id="80" name="Straight Connector 79"/>
          <p:cNvCxnSpPr>
            <a:endCxn id="60" idx="0"/>
          </p:cNvCxnSpPr>
          <p:nvPr/>
        </p:nvCxnSpPr>
        <p:spPr>
          <a:xfrm>
            <a:off x="7820818" y="2728309"/>
            <a:ext cx="442" cy="607051"/>
          </a:xfrm>
          <a:prstGeom prst="line">
            <a:avLst/>
          </a:prstGeom>
        </p:spPr>
        <p:style>
          <a:lnRef idx="1">
            <a:schemeClr val="accent1"/>
          </a:lnRef>
          <a:fillRef idx="0">
            <a:schemeClr val="accent1"/>
          </a:fillRef>
          <a:effectRef idx="0">
            <a:schemeClr val="accent1"/>
          </a:effectRef>
          <a:fontRef idx="minor">
            <a:schemeClr val="tx1"/>
          </a:fontRef>
        </p:style>
      </p:cxnSp>
      <p:sp>
        <p:nvSpPr>
          <p:cNvPr id="83" name="Rectangle 82"/>
          <p:cNvSpPr/>
          <p:nvPr/>
        </p:nvSpPr>
        <p:spPr>
          <a:xfrm>
            <a:off x="7566687" y="2122790"/>
            <a:ext cx="1197438" cy="646331"/>
          </a:xfrm>
          <a:prstGeom prst="rect">
            <a:avLst/>
          </a:prstGeom>
        </p:spPr>
        <p:txBody>
          <a:bodyPr wrap="square">
            <a:spAutoFit/>
          </a:bodyPr>
          <a:lstStyle/>
          <a:p>
            <a:r>
              <a:rPr lang="en-GB" sz="1200" b="1" dirty="0">
                <a:solidFill>
                  <a:srgbClr val="FF6699"/>
                </a:solidFill>
              </a:rPr>
              <a:t>Kaleidoscope Newsletter launched</a:t>
            </a:r>
            <a:endParaRPr lang="en-GB" sz="1200" dirty="0">
              <a:solidFill>
                <a:srgbClr val="FF6699"/>
              </a:solidFill>
            </a:endParaRPr>
          </a:p>
        </p:txBody>
      </p:sp>
      <p:cxnSp>
        <p:nvCxnSpPr>
          <p:cNvPr id="86" name="Straight Connector 85"/>
          <p:cNvCxnSpPr/>
          <p:nvPr/>
        </p:nvCxnSpPr>
        <p:spPr>
          <a:xfrm>
            <a:off x="8686289" y="892916"/>
            <a:ext cx="66667" cy="3804464"/>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317384" y="3548126"/>
            <a:ext cx="701163" cy="369332"/>
          </a:xfrm>
          <a:prstGeom prst="rect">
            <a:avLst/>
          </a:prstGeom>
          <a:noFill/>
        </p:spPr>
        <p:txBody>
          <a:bodyPr wrap="square" rtlCol="0">
            <a:spAutoFit/>
          </a:bodyPr>
          <a:lstStyle/>
          <a:p>
            <a:r>
              <a:rPr lang="en-GB" dirty="0" smtClean="0"/>
              <a:t>2020</a:t>
            </a:r>
            <a:endParaRPr lang="en-GB" dirty="0"/>
          </a:p>
        </p:txBody>
      </p:sp>
      <p:sp>
        <p:nvSpPr>
          <p:cNvPr id="23" name="TextBox 22"/>
          <p:cNvSpPr txBox="1"/>
          <p:nvPr/>
        </p:nvSpPr>
        <p:spPr>
          <a:xfrm>
            <a:off x="9129618" y="2970684"/>
            <a:ext cx="729797" cy="369332"/>
          </a:xfrm>
          <a:prstGeom prst="rect">
            <a:avLst/>
          </a:prstGeom>
          <a:noFill/>
        </p:spPr>
        <p:txBody>
          <a:bodyPr wrap="square" rtlCol="0">
            <a:spAutoFit/>
          </a:bodyPr>
          <a:lstStyle/>
          <a:p>
            <a:r>
              <a:rPr lang="en-GB" dirty="0" smtClean="0"/>
              <a:t>2021</a:t>
            </a:r>
            <a:endParaRPr lang="en-GB" dirty="0"/>
          </a:p>
        </p:txBody>
      </p:sp>
      <p:sp>
        <p:nvSpPr>
          <p:cNvPr id="74" name="Flowchart: Connector 73"/>
          <p:cNvSpPr/>
          <p:nvPr/>
        </p:nvSpPr>
        <p:spPr>
          <a:xfrm>
            <a:off x="9316507" y="3312748"/>
            <a:ext cx="25753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Rectangle 74"/>
          <p:cNvSpPr/>
          <p:nvPr/>
        </p:nvSpPr>
        <p:spPr>
          <a:xfrm>
            <a:off x="3443363" y="1673840"/>
            <a:ext cx="1641753" cy="101566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sz="1200" b="1" dirty="0" smtClean="0">
                <a:solidFill>
                  <a:schemeClr val="tx1">
                    <a:lumMod val="65000"/>
                    <a:lumOff val="35000"/>
                  </a:schemeClr>
                </a:solidFill>
              </a:rPr>
              <a:t>Strategic </a:t>
            </a:r>
            <a:r>
              <a:rPr lang="en-GB" sz="1200" b="1" dirty="0">
                <a:solidFill>
                  <a:schemeClr val="tx1">
                    <a:lumMod val="65000"/>
                    <a:lumOff val="35000"/>
                  </a:schemeClr>
                </a:solidFill>
              </a:rPr>
              <a:t>Partnership </a:t>
            </a:r>
            <a:r>
              <a:rPr lang="en-GB" sz="1200" b="1" dirty="0" smtClean="0">
                <a:solidFill>
                  <a:schemeClr val="tx1">
                    <a:lumMod val="65000"/>
                    <a:lumOff val="35000"/>
                  </a:schemeClr>
                </a:solidFill>
              </a:rPr>
              <a:t>Agreement established </a:t>
            </a:r>
            <a:r>
              <a:rPr lang="en-GB" sz="1200" b="1" dirty="0">
                <a:solidFill>
                  <a:schemeClr val="tx1">
                    <a:lumMod val="65000"/>
                    <a:lumOff val="35000"/>
                  </a:schemeClr>
                </a:solidFill>
              </a:rPr>
              <a:t>between Creative Scotland and Education </a:t>
            </a:r>
            <a:r>
              <a:rPr lang="en-GB" sz="1200" b="1" dirty="0" smtClean="0">
                <a:solidFill>
                  <a:schemeClr val="tx1">
                    <a:lumMod val="65000"/>
                    <a:lumOff val="35000"/>
                  </a:schemeClr>
                </a:solidFill>
              </a:rPr>
              <a:t>Scotland</a:t>
            </a:r>
            <a:endParaRPr lang="en-GB" sz="1200" b="1" dirty="0">
              <a:solidFill>
                <a:schemeClr val="tx1">
                  <a:lumMod val="65000"/>
                  <a:lumOff val="35000"/>
                </a:schemeClr>
              </a:solidFill>
            </a:endParaRPr>
          </a:p>
        </p:txBody>
      </p:sp>
      <p:cxnSp>
        <p:nvCxnSpPr>
          <p:cNvPr id="89" name="Straight Connector 88"/>
          <p:cNvCxnSpPr>
            <a:endCxn id="68" idx="2"/>
          </p:cNvCxnSpPr>
          <p:nvPr/>
        </p:nvCxnSpPr>
        <p:spPr>
          <a:xfrm flipV="1">
            <a:off x="7841073" y="4316139"/>
            <a:ext cx="2824" cy="163256"/>
          </a:xfrm>
          <a:prstGeom prst="line">
            <a:avLst/>
          </a:prstGeom>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9962374" y="3588577"/>
            <a:ext cx="840869" cy="369332"/>
          </a:xfrm>
          <a:prstGeom prst="rect">
            <a:avLst/>
          </a:prstGeom>
          <a:noFill/>
        </p:spPr>
        <p:txBody>
          <a:bodyPr wrap="square" rtlCol="0">
            <a:spAutoFit/>
          </a:bodyPr>
          <a:lstStyle/>
          <a:p>
            <a:r>
              <a:rPr lang="en-GB" dirty="0" smtClean="0"/>
              <a:t>2022</a:t>
            </a:r>
            <a:endParaRPr lang="en-GB" dirty="0"/>
          </a:p>
        </p:txBody>
      </p:sp>
      <p:cxnSp>
        <p:nvCxnSpPr>
          <p:cNvPr id="98" name="Straight Connector 97"/>
          <p:cNvCxnSpPr/>
          <p:nvPr/>
        </p:nvCxnSpPr>
        <p:spPr>
          <a:xfrm>
            <a:off x="9212819" y="3588577"/>
            <a:ext cx="28770" cy="649515"/>
          </a:xfrm>
          <a:prstGeom prst="line">
            <a:avLst/>
          </a:prstGeom>
        </p:spPr>
        <p:style>
          <a:lnRef idx="1">
            <a:schemeClr val="accent1"/>
          </a:lnRef>
          <a:fillRef idx="0">
            <a:schemeClr val="accent1"/>
          </a:fillRef>
          <a:effectRef idx="0">
            <a:schemeClr val="accent1"/>
          </a:effectRef>
          <a:fontRef idx="minor">
            <a:schemeClr val="tx1"/>
          </a:fontRef>
        </p:style>
      </p:cxnSp>
      <p:sp>
        <p:nvSpPr>
          <p:cNvPr id="102" name="Flowchart: Connector 101"/>
          <p:cNvSpPr/>
          <p:nvPr/>
        </p:nvSpPr>
        <p:spPr>
          <a:xfrm>
            <a:off x="8548009" y="3318138"/>
            <a:ext cx="25753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Flowchart: Connector 102"/>
          <p:cNvSpPr/>
          <p:nvPr/>
        </p:nvSpPr>
        <p:spPr>
          <a:xfrm>
            <a:off x="10104363" y="3315861"/>
            <a:ext cx="25753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Flowchart: Connector 104"/>
          <p:cNvSpPr/>
          <p:nvPr/>
        </p:nvSpPr>
        <p:spPr>
          <a:xfrm>
            <a:off x="6864718" y="3318138"/>
            <a:ext cx="25753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Flowchart: Connector 105"/>
          <p:cNvSpPr/>
          <p:nvPr/>
        </p:nvSpPr>
        <p:spPr>
          <a:xfrm>
            <a:off x="5977379" y="3318138"/>
            <a:ext cx="25753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8" name="Flowchart: Connector 107"/>
          <p:cNvSpPr/>
          <p:nvPr/>
        </p:nvSpPr>
        <p:spPr>
          <a:xfrm>
            <a:off x="1117193" y="3330393"/>
            <a:ext cx="257534"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2" name="Rectangle 111"/>
          <p:cNvSpPr/>
          <p:nvPr/>
        </p:nvSpPr>
        <p:spPr>
          <a:xfrm>
            <a:off x="9256990" y="2240325"/>
            <a:ext cx="1334318"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sz="1200" b="1" dirty="0">
                <a:solidFill>
                  <a:srgbClr val="00B0F0"/>
                </a:solidFill>
              </a:rPr>
              <a:t>National Creative Learning </a:t>
            </a:r>
            <a:r>
              <a:rPr lang="en-GB" sz="1200" b="1" dirty="0" smtClean="0">
                <a:solidFill>
                  <a:srgbClr val="00B0F0"/>
                </a:solidFill>
              </a:rPr>
              <a:t>Plan Refresh</a:t>
            </a:r>
            <a:endParaRPr lang="en-GB" sz="1200" b="1" dirty="0">
              <a:solidFill>
                <a:srgbClr val="00B0F0"/>
              </a:solidFill>
            </a:endParaRPr>
          </a:p>
        </p:txBody>
      </p:sp>
      <p:sp>
        <p:nvSpPr>
          <p:cNvPr id="113" name="Rectangle 112"/>
          <p:cNvSpPr/>
          <p:nvPr/>
        </p:nvSpPr>
        <p:spPr>
          <a:xfrm>
            <a:off x="8058296" y="236798"/>
            <a:ext cx="1595977"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sz="1200" b="1" dirty="0" smtClean="0">
                <a:solidFill>
                  <a:schemeClr val="tx1">
                    <a:lumMod val="65000"/>
                    <a:lumOff val="35000"/>
                  </a:schemeClr>
                </a:solidFill>
              </a:rPr>
              <a:t>Scottish Government’s Culture Strategy published</a:t>
            </a:r>
            <a:endParaRPr lang="en-GB" sz="1200" b="1" dirty="0">
              <a:solidFill>
                <a:schemeClr val="tx1">
                  <a:lumMod val="65000"/>
                  <a:lumOff val="35000"/>
                </a:schemeClr>
              </a:solidFill>
            </a:endParaRPr>
          </a:p>
        </p:txBody>
      </p:sp>
      <p:cxnSp>
        <p:nvCxnSpPr>
          <p:cNvPr id="121" name="Straight Connector 120"/>
          <p:cNvCxnSpPr/>
          <p:nvPr/>
        </p:nvCxnSpPr>
        <p:spPr>
          <a:xfrm>
            <a:off x="10226347" y="3516431"/>
            <a:ext cx="52222" cy="2678330"/>
          </a:xfrm>
          <a:prstGeom prst="line">
            <a:avLst/>
          </a:prstGeom>
        </p:spPr>
        <p:style>
          <a:lnRef idx="1">
            <a:schemeClr val="accent1"/>
          </a:lnRef>
          <a:fillRef idx="0">
            <a:schemeClr val="accent1"/>
          </a:fillRef>
          <a:effectRef idx="0">
            <a:schemeClr val="accent1"/>
          </a:effectRef>
          <a:fontRef idx="minor">
            <a:schemeClr val="tx1"/>
          </a:fontRef>
        </p:style>
      </p:cxnSp>
      <p:sp>
        <p:nvSpPr>
          <p:cNvPr id="124" name="Rectangle 123"/>
          <p:cNvSpPr/>
          <p:nvPr/>
        </p:nvSpPr>
        <p:spPr>
          <a:xfrm>
            <a:off x="8206022" y="1095909"/>
            <a:ext cx="1246091"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sz="1200" b="1" dirty="0" smtClean="0">
                <a:solidFill>
                  <a:schemeClr val="tx1">
                    <a:lumMod val="65000"/>
                    <a:lumOff val="35000"/>
                  </a:schemeClr>
                </a:solidFill>
              </a:rPr>
              <a:t>Lego Foundation  Creating Systems Report published</a:t>
            </a:r>
            <a:endParaRPr lang="en-GB" sz="1200" b="1" dirty="0">
              <a:solidFill>
                <a:schemeClr val="tx1">
                  <a:lumMod val="65000"/>
                  <a:lumOff val="35000"/>
                </a:schemeClr>
              </a:solidFill>
            </a:endParaRPr>
          </a:p>
        </p:txBody>
      </p:sp>
      <p:sp>
        <p:nvSpPr>
          <p:cNvPr id="104" name="Right Arrow 103"/>
          <p:cNvSpPr/>
          <p:nvPr/>
        </p:nvSpPr>
        <p:spPr>
          <a:xfrm>
            <a:off x="8686289" y="5040311"/>
            <a:ext cx="3292900" cy="1047103"/>
          </a:xfrm>
          <a:prstGeom prst="rightArrow">
            <a:avLst>
              <a:gd name="adj1" fmla="val 50000"/>
              <a:gd name="adj2" fmla="val 48708"/>
            </a:avLst>
          </a:prstGeom>
          <a:solidFill>
            <a:srgbClr val="FFCCFF"/>
          </a:solidFill>
        </p:spPr>
        <p:style>
          <a:lnRef idx="1">
            <a:schemeClr val="accent1"/>
          </a:lnRef>
          <a:fillRef idx="1002">
            <a:schemeClr val="dk2"/>
          </a:fillRef>
          <a:effectRef idx="1">
            <a:schemeClr val="accent1"/>
          </a:effectRef>
          <a:fontRef idx="minor">
            <a:schemeClr val="dk1"/>
          </a:fontRef>
        </p:style>
        <p:txBody>
          <a:bodyPr rtlCol="0" anchor="ctr"/>
          <a:lstStyle/>
          <a:p>
            <a:pPr algn="ctr"/>
            <a:r>
              <a:rPr lang="en-GB" sz="1200" dirty="0" smtClean="0">
                <a:solidFill>
                  <a:schemeClr val="tx1"/>
                </a:solidFill>
              </a:rPr>
              <a:t>Curriculum Innovation</a:t>
            </a:r>
          </a:p>
          <a:p>
            <a:pPr algn="ctr"/>
            <a:r>
              <a:rPr lang="en-GB" sz="1200" dirty="0" smtClean="0">
                <a:solidFill>
                  <a:schemeClr val="tx1"/>
                </a:solidFill>
              </a:rPr>
              <a:t>(</a:t>
            </a:r>
            <a:r>
              <a:rPr lang="en-GB" sz="1200" dirty="0" err="1" smtClean="0">
                <a:solidFill>
                  <a:schemeClr val="tx1"/>
                </a:solidFill>
              </a:rPr>
              <a:t>IDL</a:t>
            </a:r>
            <a:r>
              <a:rPr lang="en-GB" sz="1200" dirty="0" smtClean="0">
                <a:solidFill>
                  <a:schemeClr val="tx1"/>
                </a:solidFill>
              </a:rPr>
              <a:t> and Learner Pathways)</a:t>
            </a:r>
            <a:endParaRPr lang="en-GB" sz="1200" dirty="0">
              <a:solidFill>
                <a:schemeClr val="tx1"/>
              </a:solidFill>
            </a:endParaRPr>
          </a:p>
        </p:txBody>
      </p:sp>
      <p:sp>
        <p:nvSpPr>
          <p:cNvPr id="70" name="Right Arrow 69"/>
          <p:cNvSpPr/>
          <p:nvPr/>
        </p:nvSpPr>
        <p:spPr>
          <a:xfrm>
            <a:off x="8292056" y="4491760"/>
            <a:ext cx="1452901" cy="716516"/>
          </a:xfrm>
          <a:prstGeom prst="rightArrow">
            <a:avLst>
              <a:gd name="adj1" fmla="val 50000"/>
              <a:gd name="adj2" fmla="val 48708"/>
            </a:avLst>
          </a:prstGeom>
          <a:solidFill>
            <a:schemeClr val="bg1"/>
          </a:solidFill>
        </p:spPr>
        <p:style>
          <a:lnRef idx="1">
            <a:schemeClr val="accent1"/>
          </a:lnRef>
          <a:fillRef idx="1002">
            <a:schemeClr val="dk2"/>
          </a:fillRef>
          <a:effectRef idx="1">
            <a:schemeClr val="accent1"/>
          </a:effectRef>
          <a:fontRef idx="minor">
            <a:schemeClr val="dk1"/>
          </a:fontRef>
        </p:style>
        <p:txBody>
          <a:bodyPr rtlCol="0" anchor="ctr"/>
          <a:lstStyle/>
          <a:p>
            <a:pPr algn="ctr"/>
            <a:r>
              <a:rPr lang="en-GB" sz="1200" b="1" dirty="0" smtClean="0">
                <a:solidFill>
                  <a:srgbClr val="00B0F0"/>
                </a:solidFill>
              </a:rPr>
              <a:t>Creative Curriculum Fund </a:t>
            </a:r>
            <a:endParaRPr lang="en-GB" sz="1200" b="1" dirty="0">
              <a:solidFill>
                <a:srgbClr val="00B0F0"/>
              </a:solidFill>
            </a:endParaRPr>
          </a:p>
        </p:txBody>
      </p:sp>
      <p:pic>
        <p:nvPicPr>
          <p:cNvPr id="20" name="Picture 1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924907" y="3728914"/>
            <a:ext cx="870673" cy="693551"/>
          </a:xfrm>
          <a:prstGeom prst="rect">
            <a:avLst/>
          </a:prstGeom>
        </p:spPr>
      </p:pic>
      <p:pic>
        <p:nvPicPr>
          <p:cNvPr id="25" name="Picture 2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665354" y="1478530"/>
            <a:ext cx="632012" cy="472380"/>
          </a:xfrm>
          <a:prstGeom prst="rect">
            <a:avLst/>
          </a:prstGeom>
        </p:spPr>
      </p:pic>
      <p:sp>
        <p:nvSpPr>
          <p:cNvPr id="28" name="Rectangle 27"/>
          <p:cNvSpPr/>
          <p:nvPr/>
        </p:nvSpPr>
        <p:spPr>
          <a:xfrm>
            <a:off x="10104363" y="1390151"/>
            <a:ext cx="1743080" cy="646331"/>
          </a:xfrm>
          <a:prstGeom prst="rect">
            <a:avLst/>
          </a:prstGeom>
        </p:spPr>
        <p:txBody>
          <a:bodyPr wrap="square">
            <a:spAutoFit/>
          </a:bodyPr>
          <a:lstStyle/>
          <a:p>
            <a:pPr algn="ctr"/>
            <a:r>
              <a:rPr lang="en-GB" sz="1200" dirty="0" err="1"/>
              <a:t>SCQF</a:t>
            </a:r>
            <a:r>
              <a:rPr lang="en-GB" sz="1200" dirty="0"/>
              <a:t> Level 5 and 6 Qualification in Creative Thinking</a:t>
            </a:r>
          </a:p>
        </p:txBody>
      </p:sp>
      <p:cxnSp>
        <p:nvCxnSpPr>
          <p:cNvPr id="91" name="Straight Connector 90"/>
          <p:cNvCxnSpPr/>
          <p:nvPr/>
        </p:nvCxnSpPr>
        <p:spPr>
          <a:xfrm>
            <a:off x="9859415" y="1994911"/>
            <a:ext cx="0" cy="237293"/>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9878676" y="2872999"/>
            <a:ext cx="9737" cy="45645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1942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7C79F"/>
          </a:solidFill>
          <a:ln>
            <a:solidFill>
              <a:srgbClr val="F7C7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CFEC24"/>
              </a:solidFill>
            </a:endParaRPr>
          </a:p>
        </p:txBody>
      </p:sp>
      <p:sp>
        <p:nvSpPr>
          <p:cNvPr id="2" name="Title 1"/>
          <p:cNvSpPr>
            <a:spLocks noGrp="1"/>
          </p:cNvSpPr>
          <p:nvPr>
            <p:ph type="title"/>
          </p:nvPr>
        </p:nvSpPr>
        <p:spPr>
          <a:xfrm>
            <a:off x="975113" y="941718"/>
            <a:ext cx="10330195" cy="1174613"/>
          </a:xfrm>
        </p:spPr>
        <p:txBody>
          <a:bodyPr>
            <a:noAutofit/>
          </a:bodyPr>
          <a:lstStyle/>
          <a:p>
            <a:r>
              <a:rPr lang="en-GB" dirty="0"/>
              <a:t/>
            </a:r>
            <a:br>
              <a:rPr lang="en-GB" dirty="0"/>
            </a:br>
            <a:r>
              <a:rPr lang="en-GB" sz="4000" dirty="0"/>
              <a:t/>
            </a:r>
            <a:br>
              <a:rPr lang="en-GB" sz="4000" dirty="0"/>
            </a:br>
            <a:endParaRPr lang="en-GB" sz="4300" dirty="0">
              <a:solidFill>
                <a:srgbClr val="6C1239"/>
              </a:solidFill>
            </a:endParaRPr>
          </a:p>
        </p:txBody>
      </p:sp>
      <p:pic>
        <p:nvPicPr>
          <p:cNvPr id="6" name="Content Placeholder 4">
            <a:extLst>
              <a:ext uri="{FF2B5EF4-FFF2-40B4-BE49-F238E27FC236}">
                <a16:creationId xmlns:a16="http://schemas.microsoft.com/office/drawing/2014/main" id="{578BE443-756A-432B-A3B0-05E353D0DCB7}"/>
              </a:ext>
            </a:extLst>
          </p:cNvPr>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665874" y="5063330"/>
            <a:ext cx="4269468" cy="3589339"/>
          </a:xfrm>
          <a:prstGeom prst="rect">
            <a:avLst/>
          </a:prstGeom>
        </p:spPr>
      </p:pic>
      <p:sp>
        <p:nvSpPr>
          <p:cNvPr id="3" name="Content Placeholder 2"/>
          <p:cNvSpPr>
            <a:spLocks noGrp="1"/>
          </p:cNvSpPr>
          <p:nvPr>
            <p:ph idx="1"/>
          </p:nvPr>
        </p:nvSpPr>
        <p:spPr>
          <a:xfrm>
            <a:off x="975113" y="909083"/>
            <a:ext cx="10436875" cy="5376759"/>
          </a:xfrm>
        </p:spPr>
        <p:txBody>
          <a:bodyPr>
            <a:normAutofit fontScale="70000" lnSpcReduction="20000"/>
          </a:bodyPr>
          <a:lstStyle/>
          <a:p>
            <a:pPr marL="0" indent="0">
              <a:buNone/>
            </a:pPr>
            <a:endParaRPr lang="en-GB" dirty="0"/>
          </a:p>
          <a:p>
            <a:pPr lvl="0"/>
            <a:r>
              <a:rPr lang="en-US" b="1" dirty="0" smtClean="0">
                <a:solidFill>
                  <a:srgbClr val="6C1239"/>
                </a:solidFill>
              </a:rPr>
              <a:t>Creativity </a:t>
            </a:r>
            <a:r>
              <a:rPr lang="en-US" b="1" dirty="0">
                <a:solidFill>
                  <a:srgbClr val="6C1239"/>
                </a:solidFill>
              </a:rPr>
              <a:t>is a process which generates ideas that have value to the </a:t>
            </a:r>
            <a:r>
              <a:rPr lang="en-US" b="1" dirty="0" smtClean="0">
                <a:solidFill>
                  <a:srgbClr val="6C1239"/>
                </a:solidFill>
              </a:rPr>
              <a:t>individual</a:t>
            </a:r>
            <a:r>
              <a:rPr lang="en-US" b="1" dirty="0">
                <a:solidFill>
                  <a:srgbClr val="6C1239"/>
                </a:solidFill>
              </a:rPr>
              <a:t> </a:t>
            </a:r>
            <a:r>
              <a:rPr lang="en-US" b="1" dirty="0" smtClean="0">
                <a:solidFill>
                  <a:srgbClr val="6C1239"/>
                </a:solidFill>
              </a:rPr>
              <a:t>and to society.  It involves </a:t>
            </a:r>
            <a:r>
              <a:rPr lang="en-US" b="1" dirty="0">
                <a:solidFill>
                  <a:srgbClr val="6C1239"/>
                </a:solidFill>
              </a:rPr>
              <a:t>looking at familiar things with a fresh eye, examining problems with an open mind, making connections, learning from mistakes and using imagination to explore new </a:t>
            </a:r>
            <a:r>
              <a:rPr lang="en-US" b="1" dirty="0" smtClean="0">
                <a:solidFill>
                  <a:srgbClr val="6C1239"/>
                </a:solidFill>
              </a:rPr>
              <a:t>possibilities</a:t>
            </a:r>
            <a:r>
              <a:rPr lang="en-US" dirty="0" smtClean="0">
                <a:solidFill>
                  <a:srgbClr val="6C1239"/>
                </a:solidFill>
              </a:rPr>
              <a:t>.</a:t>
            </a:r>
            <a:r>
              <a:rPr lang="en-GB" dirty="0" smtClean="0">
                <a:solidFill>
                  <a:srgbClr val="6C1239"/>
                </a:solidFill>
              </a:rPr>
              <a:t>                                                       3-18 </a:t>
            </a:r>
            <a:r>
              <a:rPr lang="en-GB" dirty="0">
                <a:solidFill>
                  <a:srgbClr val="6C1239"/>
                </a:solidFill>
              </a:rPr>
              <a:t>Curriculum Impact Report, Creativity across </a:t>
            </a:r>
            <a:r>
              <a:rPr lang="en-GB" dirty="0" smtClean="0">
                <a:solidFill>
                  <a:srgbClr val="6C1239"/>
                </a:solidFill>
              </a:rPr>
              <a:t>Learning/ Scotland’s Creative Learning Plan</a:t>
            </a:r>
          </a:p>
          <a:p>
            <a:pPr lvl="0"/>
            <a:endParaRPr lang="en-GB" dirty="0">
              <a:solidFill>
                <a:srgbClr val="6C1239"/>
              </a:solidFill>
            </a:endParaRPr>
          </a:p>
          <a:p>
            <a:pPr lvl="0"/>
            <a:r>
              <a:rPr lang="en-GB" dirty="0" smtClean="0">
                <a:solidFill>
                  <a:srgbClr val="6C1239"/>
                </a:solidFill>
              </a:rPr>
              <a:t>The </a:t>
            </a:r>
            <a:r>
              <a:rPr lang="en-GB" dirty="0">
                <a:solidFill>
                  <a:srgbClr val="6C1239"/>
                </a:solidFill>
              </a:rPr>
              <a:t>core </a:t>
            </a:r>
            <a:r>
              <a:rPr lang="en-GB" dirty="0" smtClean="0">
                <a:solidFill>
                  <a:srgbClr val="6C1239"/>
                </a:solidFill>
              </a:rPr>
              <a:t>creativity skills: </a:t>
            </a:r>
            <a:r>
              <a:rPr lang="en-GB" b="1" dirty="0" smtClean="0">
                <a:solidFill>
                  <a:srgbClr val="6C1239"/>
                </a:solidFill>
              </a:rPr>
              <a:t>Curiosity</a:t>
            </a:r>
            <a:r>
              <a:rPr lang="en-GB" dirty="0">
                <a:solidFill>
                  <a:srgbClr val="6C1239"/>
                </a:solidFill>
              </a:rPr>
              <a:t>; </a:t>
            </a:r>
            <a:r>
              <a:rPr lang="en-GB" b="1" dirty="0">
                <a:solidFill>
                  <a:srgbClr val="6C1239"/>
                </a:solidFill>
              </a:rPr>
              <a:t>Open Mindedness</a:t>
            </a:r>
            <a:r>
              <a:rPr lang="en-GB" dirty="0">
                <a:solidFill>
                  <a:srgbClr val="6C1239"/>
                </a:solidFill>
              </a:rPr>
              <a:t>; </a:t>
            </a:r>
            <a:r>
              <a:rPr lang="en-GB" b="1" dirty="0">
                <a:solidFill>
                  <a:srgbClr val="6C1239"/>
                </a:solidFill>
              </a:rPr>
              <a:t>Imagination</a:t>
            </a:r>
            <a:r>
              <a:rPr lang="en-GB" dirty="0">
                <a:solidFill>
                  <a:srgbClr val="6C1239"/>
                </a:solidFill>
              </a:rPr>
              <a:t> and </a:t>
            </a:r>
            <a:r>
              <a:rPr lang="en-GB" b="1" dirty="0">
                <a:solidFill>
                  <a:srgbClr val="6C1239"/>
                </a:solidFill>
              </a:rPr>
              <a:t>Problem </a:t>
            </a:r>
            <a:r>
              <a:rPr lang="en-GB" b="1" dirty="0" smtClean="0">
                <a:solidFill>
                  <a:srgbClr val="6C1239"/>
                </a:solidFill>
              </a:rPr>
              <a:t>Solving</a:t>
            </a:r>
            <a:r>
              <a:rPr lang="en-GB" dirty="0">
                <a:solidFill>
                  <a:srgbClr val="6C1239"/>
                </a:solidFill>
              </a:rPr>
              <a:t> </a:t>
            </a:r>
            <a:r>
              <a:rPr lang="en-GB" dirty="0" smtClean="0">
                <a:solidFill>
                  <a:srgbClr val="6C1239"/>
                </a:solidFill>
              </a:rPr>
              <a:t>are higher </a:t>
            </a:r>
            <a:r>
              <a:rPr lang="en-GB" dirty="0">
                <a:solidFill>
                  <a:srgbClr val="6C1239"/>
                </a:solidFill>
              </a:rPr>
              <a:t>order skills, transferable across learning, life and work. They increase engagement, support learning and enhance </a:t>
            </a:r>
            <a:r>
              <a:rPr lang="en-GB" dirty="0" smtClean="0">
                <a:solidFill>
                  <a:srgbClr val="6C1239"/>
                </a:solidFill>
              </a:rPr>
              <a:t>employability.</a:t>
            </a:r>
          </a:p>
          <a:p>
            <a:pPr marL="0" lvl="0" indent="0">
              <a:buNone/>
            </a:pPr>
            <a:endParaRPr lang="en-GB" dirty="0">
              <a:solidFill>
                <a:srgbClr val="6C1239"/>
              </a:solidFill>
            </a:endParaRPr>
          </a:p>
          <a:p>
            <a:pPr lvl="0"/>
            <a:r>
              <a:rPr lang="en-GB" dirty="0">
                <a:solidFill>
                  <a:srgbClr val="6C1239"/>
                </a:solidFill>
              </a:rPr>
              <a:t>Employers cite creativity as one of the </a:t>
            </a:r>
            <a:r>
              <a:rPr lang="en-GB">
                <a:solidFill>
                  <a:srgbClr val="6C1239"/>
                </a:solidFill>
              </a:rPr>
              <a:t>top </a:t>
            </a:r>
            <a:r>
              <a:rPr lang="en-GB" smtClean="0">
                <a:solidFill>
                  <a:srgbClr val="6C1239"/>
                </a:solidFill>
              </a:rPr>
              <a:t>five skills </a:t>
            </a:r>
            <a:r>
              <a:rPr lang="en-GB" dirty="0">
                <a:solidFill>
                  <a:srgbClr val="6C1239"/>
                </a:solidFill>
              </a:rPr>
              <a:t>they look for in employees (</a:t>
            </a:r>
            <a:r>
              <a:rPr lang="en-GB" u="sng" dirty="0">
                <a:solidFill>
                  <a:srgbClr val="6C1239"/>
                </a:solidFill>
                <a:hlinkClick r:id="rId4"/>
              </a:rPr>
              <a:t>The Future of Jobs</a:t>
            </a:r>
            <a:r>
              <a:rPr lang="en-GB" dirty="0">
                <a:solidFill>
                  <a:srgbClr val="6C1239"/>
                </a:solidFill>
              </a:rPr>
              <a:t> report, World Economic Forum</a:t>
            </a:r>
            <a:r>
              <a:rPr lang="en-GB" dirty="0" smtClean="0">
                <a:solidFill>
                  <a:srgbClr val="6C1239"/>
                </a:solidFill>
              </a:rPr>
              <a:t>). It is essential that young people are developing their creativity skills now.</a:t>
            </a:r>
          </a:p>
          <a:p>
            <a:pPr lvl="0"/>
            <a:endParaRPr lang="en-GB" dirty="0">
              <a:solidFill>
                <a:srgbClr val="6C1239"/>
              </a:solidFill>
            </a:endParaRPr>
          </a:p>
          <a:p>
            <a:r>
              <a:rPr lang="en-GB" dirty="0">
                <a:solidFill>
                  <a:srgbClr val="6C1239"/>
                </a:solidFill>
              </a:rPr>
              <a:t>Creative approaches are fundamental to improvement in all aspects of education, from learner to sector level (</a:t>
            </a:r>
            <a:r>
              <a:rPr lang="en-GB" dirty="0" err="1">
                <a:solidFill>
                  <a:srgbClr val="6C1239"/>
                </a:solidFill>
              </a:rPr>
              <a:t>HGIOS</a:t>
            </a:r>
            <a:r>
              <a:rPr lang="en-GB" dirty="0">
                <a:solidFill>
                  <a:srgbClr val="6C1239"/>
                </a:solidFill>
              </a:rPr>
              <a:t> 4, QI 1.2; 2.2; 3.3</a:t>
            </a:r>
            <a:r>
              <a:rPr lang="en-GB" dirty="0" smtClean="0">
                <a:solidFill>
                  <a:srgbClr val="6C1239"/>
                </a:solidFill>
              </a:rPr>
              <a:t>)</a:t>
            </a:r>
          </a:p>
          <a:p>
            <a:endParaRPr lang="en-GB" dirty="0">
              <a:solidFill>
                <a:srgbClr val="6C1239"/>
              </a:solidFill>
            </a:endParaRPr>
          </a:p>
          <a:p>
            <a:r>
              <a:rPr lang="en-GB" dirty="0">
                <a:solidFill>
                  <a:srgbClr val="6C1239"/>
                </a:solidFill>
              </a:rPr>
              <a:t>Curriculum for Excellence</a:t>
            </a:r>
            <a:r>
              <a:rPr lang="en-GB" b="1" dirty="0">
                <a:solidFill>
                  <a:srgbClr val="6C1239"/>
                </a:solidFill>
              </a:rPr>
              <a:t> is </a:t>
            </a:r>
            <a:r>
              <a:rPr lang="en-GB" dirty="0">
                <a:solidFill>
                  <a:srgbClr val="6C1239"/>
                </a:solidFill>
              </a:rPr>
              <a:t>permission to be creative</a:t>
            </a:r>
          </a:p>
          <a:p>
            <a:endParaRPr lang="en-GB" dirty="0">
              <a:solidFill>
                <a:srgbClr val="6C1239"/>
              </a:solidFill>
            </a:endParaRPr>
          </a:p>
          <a:p>
            <a:pPr lvl="0"/>
            <a:endParaRPr lang="en-GB" dirty="0">
              <a:solidFill>
                <a:srgbClr val="6C1239"/>
              </a:solidFill>
            </a:endParaRPr>
          </a:p>
          <a:p>
            <a:pPr lvl="0"/>
            <a:endParaRPr lang="en-GB" dirty="0">
              <a:solidFill>
                <a:srgbClr val="450B24"/>
              </a:solidFill>
            </a:endParaRPr>
          </a:p>
          <a:p>
            <a:pPr marL="0" indent="0">
              <a:buNone/>
            </a:pPr>
            <a:endParaRPr lang="en-GB" dirty="0">
              <a:solidFill>
                <a:srgbClr val="0070C0"/>
              </a:solidFill>
            </a:endParaRPr>
          </a:p>
        </p:txBody>
      </p:sp>
      <p:sp>
        <p:nvSpPr>
          <p:cNvPr id="7" name="Title 1"/>
          <p:cNvSpPr txBox="1">
            <a:spLocks/>
          </p:cNvSpPr>
          <p:nvPr/>
        </p:nvSpPr>
        <p:spPr>
          <a:xfrm>
            <a:off x="1081793" y="595653"/>
            <a:ext cx="10330195" cy="6268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smtClean="0">
                <a:solidFill>
                  <a:srgbClr val="6C1239"/>
                </a:solidFill>
              </a:rPr>
              <a:t>Key messages</a:t>
            </a:r>
            <a:r>
              <a:rPr lang="en-GB" dirty="0" smtClean="0"/>
              <a:t/>
            </a:r>
            <a:br>
              <a:rPr lang="en-GB" dirty="0" smtClean="0"/>
            </a:br>
            <a:endParaRPr lang="en-GB" sz="4300" dirty="0">
              <a:solidFill>
                <a:srgbClr val="6C1239"/>
              </a:solidFill>
            </a:endParaRPr>
          </a:p>
        </p:txBody>
      </p:sp>
    </p:spTree>
    <p:extLst>
      <p:ext uri="{BB962C8B-B14F-4D97-AF65-F5344CB8AC3E}">
        <p14:creationId xmlns:p14="http://schemas.microsoft.com/office/powerpoint/2010/main" val="1466006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CFEC24"/>
          </a:solidFill>
          <a:ln>
            <a:solidFill>
              <a:srgbClr val="CFEC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975113" y="701688"/>
            <a:ext cx="10330195" cy="1174613"/>
          </a:xfrm>
        </p:spPr>
        <p:txBody>
          <a:bodyPr>
            <a:noAutofit/>
          </a:bodyPr>
          <a:lstStyle/>
          <a:p>
            <a:r>
              <a:rPr lang="en-GB" sz="4000" dirty="0">
                <a:solidFill>
                  <a:srgbClr val="6C1239"/>
                </a:solidFill>
              </a:rPr>
              <a:t> </a:t>
            </a:r>
            <a:r>
              <a:rPr lang="en-GB" sz="4000" b="1" dirty="0" smtClean="0">
                <a:solidFill>
                  <a:srgbClr val="6C1239"/>
                </a:solidFill>
              </a:rPr>
              <a:t>Key </a:t>
            </a:r>
            <a:r>
              <a:rPr lang="en-GB" sz="4000" b="1" dirty="0">
                <a:solidFill>
                  <a:srgbClr val="6C1239"/>
                </a:solidFill>
              </a:rPr>
              <a:t>principles in </a:t>
            </a:r>
            <a:r>
              <a:rPr lang="en-GB" sz="4000" b="1" dirty="0" smtClean="0">
                <a:solidFill>
                  <a:srgbClr val="6C1239"/>
                </a:solidFill>
              </a:rPr>
              <a:t>refreshing the Plan</a:t>
            </a:r>
            <a:r>
              <a:rPr lang="en-GB" sz="4000" dirty="0" smtClean="0"/>
              <a:t/>
            </a:r>
            <a:br>
              <a:rPr lang="en-GB" sz="4000" dirty="0" smtClean="0"/>
            </a:br>
            <a:endParaRPr lang="en-GB" sz="4300" dirty="0">
              <a:solidFill>
                <a:srgbClr val="6C1239"/>
              </a:solidFill>
            </a:endParaRPr>
          </a:p>
        </p:txBody>
      </p:sp>
      <p:pic>
        <p:nvPicPr>
          <p:cNvPr id="6" name="Content Placeholder 4">
            <a:extLst>
              <a:ext uri="{FF2B5EF4-FFF2-40B4-BE49-F238E27FC236}">
                <a16:creationId xmlns:a16="http://schemas.microsoft.com/office/drawing/2014/main" id="{578BE443-756A-432B-A3B0-05E353D0DCB7}"/>
              </a:ext>
            </a:extLst>
          </p:cNvPr>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665874" y="5063330"/>
            <a:ext cx="4269468" cy="3589339"/>
          </a:xfrm>
          <a:prstGeom prst="rect">
            <a:avLst/>
          </a:prstGeom>
        </p:spPr>
      </p:pic>
      <p:sp>
        <p:nvSpPr>
          <p:cNvPr id="3" name="Content Placeholder 2"/>
          <p:cNvSpPr>
            <a:spLocks noGrp="1"/>
          </p:cNvSpPr>
          <p:nvPr>
            <p:ph idx="1"/>
          </p:nvPr>
        </p:nvSpPr>
        <p:spPr>
          <a:xfrm>
            <a:off x="975113" y="1774964"/>
            <a:ext cx="9452758" cy="4009601"/>
          </a:xfrm>
        </p:spPr>
        <p:txBody>
          <a:bodyPr>
            <a:normAutofit/>
          </a:bodyPr>
          <a:lstStyle/>
          <a:p>
            <a:pPr lvl="0"/>
            <a:r>
              <a:rPr lang="en-GB" dirty="0" smtClean="0">
                <a:solidFill>
                  <a:srgbClr val="6C1239"/>
                </a:solidFill>
              </a:rPr>
              <a:t>Aspirational</a:t>
            </a:r>
          </a:p>
          <a:p>
            <a:pPr lvl="0"/>
            <a:r>
              <a:rPr lang="en-GB" dirty="0" smtClean="0">
                <a:solidFill>
                  <a:srgbClr val="6C1239"/>
                </a:solidFill>
              </a:rPr>
              <a:t>Values-based</a:t>
            </a:r>
          </a:p>
          <a:p>
            <a:r>
              <a:rPr lang="en-GB" dirty="0">
                <a:solidFill>
                  <a:srgbClr val="6C1239"/>
                </a:solidFill>
              </a:rPr>
              <a:t>Inclusive</a:t>
            </a:r>
          </a:p>
          <a:p>
            <a:pPr lvl="0"/>
            <a:endParaRPr lang="en-GB" dirty="0">
              <a:solidFill>
                <a:srgbClr val="6C1239"/>
              </a:solidFill>
            </a:endParaRPr>
          </a:p>
        </p:txBody>
      </p:sp>
    </p:spTree>
    <p:extLst>
      <p:ext uri="{BB962C8B-B14F-4D97-AF65-F5344CB8AC3E}">
        <p14:creationId xmlns:p14="http://schemas.microsoft.com/office/powerpoint/2010/main" val="3266450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7029450"/>
          </a:xfrm>
          <a:prstGeom prst="rect">
            <a:avLst/>
          </a:prstGeom>
          <a:solidFill>
            <a:srgbClr val="FF4B65"/>
          </a:solidFill>
          <a:ln>
            <a:solidFill>
              <a:srgbClr val="FF4B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841488" y="1320026"/>
            <a:ext cx="1985846" cy="1325563"/>
          </a:xfrm>
        </p:spPr>
        <p:txBody>
          <a:bodyPr>
            <a:normAutofit fontScale="90000"/>
          </a:bodyPr>
          <a:lstStyle/>
          <a:p>
            <a:pPr algn="ctr">
              <a:spcAft>
                <a:spcPts val="0"/>
              </a:spcAft>
            </a:pPr>
            <a:r>
              <a:rPr lang="en-GB" sz="4800" b="1" dirty="0" smtClean="0">
                <a:solidFill>
                  <a:srgbClr val="450B24"/>
                </a:solidFill>
                <a:effectLst/>
                <a:ea typeface="Calibri" panose="020F0502020204030204" pitchFamily="34" charset="0"/>
              </a:rPr>
              <a:t>Vision</a:t>
            </a:r>
            <a:r>
              <a:rPr lang="en-GB" sz="3600" dirty="0" smtClean="0">
                <a:effectLst/>
                <a:latin typeface="Calibri" panose="020F0502020204030204" pitchFamily="34" charset="0"/>
                <a:ea typeface="Calibri" panose="020F0502020204030204" pitchFamily="34" charset="0"/>
              </a:rPr>
              <a:t/>
            </a:r>
            <a:br>
              <a:rPr lang="en-GB" sz="3600" dirty="0" smtClean="0">
                <a:effectLst/>
                <a:latin typeface="Calibri" panose="020F0502020204030204" pitchFamily="34" charset="0"/>
                <a:ea typeface="Calibri" panose="020F0502020204030204" pitchFamily="34" charset="0"/>
              </a:rPr>
            </a:br>
            <a:r>
              <a:rPr lang="en-GB" sz="3600" dirty="0" smtClean="0">
                <a:effectLst/>
                <a:latin typeface="Calibri" panose="020F0502020204030204" pitchFamily="34" charset="0"/>
                <a:ea typeface="Calibri" panose="020F0502020204030204" pitchFamily="34" charset="0"/>
              </a:rPr>
              <a:t/>
            </a:r>
            <a:br>
              <a:rPr lang="en-GB" sz="3600" dirty="0" smtClean="0">
                <a:effectLst/>
                <a:latin typeface="Calibri" panose="020F0502020204030204" pitchFamily="34" charset="0"/>
                <a:ea typeface="Calibri" panose="020F0502020204030204" pitchFamily="34" charset="0"/>
              </a:rPr>
            </a:br>
            <a:endParaRPr lang="en-GB" dirty="0"/>
          </a:p>
        </p:txBody>
      </p:sp>
      <p:sp>
        <p:nvSpPr>
          <p:cNvPr id="3" name="Content Placeholder 2"/>
          <p:cNvSpPr>
            <a:spLocks noGrp="1"/>
          </p:cNvSpPr>
          <p:nvPr>
            <p:ph idx="1"/>
          </p:nvPr>
        </p:nvSpPr>
        <p:spPr>
          <a:xfrm>
            <a:off x="1708924" y="1982808"/>
            <a:ext cx="8774151" cy="1457303"/>
          </a:xfrm>
        </p:spPr>
        <p:txBody>
          <a:bodyPr/>
          <a:lstStyle/>
          <a:p>
            <a:pPr marL="0" indent="0">
              <a:buNone/>
            </a:pPr>
            <a:r>
              <a:rPr lang="en-GB" dirty="0" smtClean="0">
                <a:solidFill>
                  <a:srgbClr val="450B24"/>
                </a:solidFill>
                <a:latin typeface="Calibri" panose="020F0502020204030204" pitchFamily="34" charset="0"/>
                <a:ea typeface="Calibri" panose="020F0502020204030204" pitchFamily="34" charset="0"/>
              </a:rPr>
              <a:t>The Scottish education system enables everyone to recognise, develop and apply their creativity to ensure they thrive in an increasingly complex and fast-changing world.  </a:t>
            </a:r>
            <a:endParaRPr lang="en-GB" dirty="0">
              <a:solidFill>
                <a:srgbClr val="450B24"/>
              </a:solidFill>
            </a:endParaRPr>
          </a:p>
        </p:txBody>
      </p:sp>
      <p:pic>
        <p:nvPicPr>
          <p:cNvPr id="6" name="Content Placeholder 4">
            <a:extLst>
              <a:ext uri="{FF2B5EF4-FFF2-40B4-BE49-F238E27FC236}">
                <a16:creationId xmlns:a16="http://schemas.microsoft.com/office/drawing/2014/main" id="{578BE443-756A-432B-A3B0-05E353D0DCB7}"/>
              </a:ext>
            </a:extLst>
          </p:cNvPr>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665874" y="5063330"/>
            <a:ext cx="4269468" cy="3589339"/>
          </a:xfrm>
          <a:prstGeom prst="rect">
            <a:avLst/>
          </a:prstGeom>
        </p:spPr>
      </p:pic>
    </p:spTree>
    <p:extLst>
      <p:ext uri="{BB962C8B-B14F-4D97-AF65-F5344CB8AC3E}">
        <p14:creationId xmlns:p14="http://schemas.microsoft.com/office/powerpoint/2010/main" val="828535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6680" y="-1"/>
            <a:ext cx="12298680" cy="6858000"/>
          </a:xfrm>
          <a:prstGeom prst="rect">
            <a:avLst/>
          </a:prstGeom>
          <a:solidFill>
            <a:srgbClr val="71CDFB"/>
          </a:solidFill>
          <a:ln>
            <a:solidFill>
              <a:srgbClr val="71CD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841488" y="1320026"/>
            <a:ext cx="1985846" cy="1325563"/>
          </a:xfrm>
        </p:spPr>
        <p:txBody>
          <a:bodyPr>
            <a:normAutofit fontScale="90000"/>
          </a:bodyPr>
          <a:lstStyle/>
          <a:p>
            <a:pPr algn="ctr">
              <a:spcAft>
                <a:spcPts val="0"/>
              </a:spcAft>
            </a:pPr>
            <a:r>
              <a:rPr lang="en-GB" sz="4800" b="1" dirty="0" smtClean="0">
                <a:solidFill>
                  <a:srgbClr val="450B24"/>
                </a:solidFill>
                <a:ea typeface="Calibri" panose="020F0502020204030204" pitchFamily="34" charset="0"/>
              </a:rPr>
              <a:t>M</a:t>
            </a:r>
            <a:r>
              <a:rPr lang="en-GB" sz="4800" b="1" dirty="0" smtClean="0">
                <a:solidFill>
                  <a:srgbClr val="450B24"/>
                </a:solidFill>
                <a:effectLst/>
                <a:ea typeface="Calibri" panose="020F0502020204030204" pitchFamily="34" charset="0"/>
              </a:rPr>
              <a:t>ission</a:t>
            </a:r>
            <a:r>
              <a:rPr lang="en-GB" sz="3600" dirty="0" smtClean="0">
                <a:effectLst/>
                <a:latin typeface="Calibri" panose="020F0502020204030204" pitchFamily="34" charset="0"/>
                <a:ea typeface="Calibri" panose="020F0502020204030204" pitchFamily="34" charset="0"/>
              </a:rPr>
              <a:t/>
            </a:r>
            <a:br>
              <a:rPr lang="en-GB" sz="3600" dirty="0" smtClean="0">
                <a:effectLst/>
                <a:latin typeface="Calibri" panose="020F0502020204030204" pitchFamily="34" charset="0"/>
                <a:ea typeface="Calibri" panose="020F0502020204030204" pitchFamily="34" charset="0"/>
              </a:rPr>
            </a:br>
            <a:r>
              <a:rPr lang="en-GB" sz="3600" dirty="0" smtClean="0">
                <a:effectLst/>
                <a:latin typeface="Calibri" panose="020F0502020204030204" pitchFamily="34" charset="0"/>
                <a:ea typeface="Calibri" panose="020F0502020204030204" pitchFamily="34" charset="0"/>
              </a:rPr>
              <a:t/>
            </a:r>
            <a:br>
              <a:rPr lang="en-GB" sz="3600" dirty="0" smtClean="0">
                <a:effectLst/>
                <a:latin typeface="Calibri" panose="020F0502020204030204" pitchFamily="34" charset="0"/>
                <a:ea typeface="Calibri" panose="020F0502020204030204" pitchFamily="34" charset="0"/>
              </a:rPr>
            </a:br>
            <a:endParaRPr lang="en-GB" dirty="0"/>
          </a:p>
        </p:txBody>
      </p:sp>
      <p:sp>
        <p:nvSpPr>
          <p:cNvPr id="3" name="Content Placeholder 2"/>
          <p:cNvSpPr>
            <a:spLocks noGrp="1"/>
          </p:cNvSpPr>
          <p:nvPr>
            <p:ph idx="1"/>
          </p:nvPr>
        </p:nvSpPr>
        <p:spPr>
          <a:xfrm>
            <a:off x="1708924" y="1982808"/>
            <a:ext cx="8774151" cy="4351338"/>
          </a:xfrm>
        </p:spPr>
        <p:txBody>
          <a:bodyPr>
            <a:normAutofit/>
          </a:bodyPr>
          <a:lstStyle/>
          <a:p>
            <a:pPr marL="0" indent="0">
              <a:spcAft>
                <a:spcPts val="0"/>
              </a:spcAft>
              <a:buNone/>
            </a:pPr>
            <a:r>
              <a:rPr lang="en-GB" dirty="0" smtClean="0">
                <a:solidFill>
                  <a:srgbClr val="450B24"/>
                </a:solidFill>
                <a:latin typeface="Calibri" panose="020F0502020204030204" pitchFamily="34" charset="0"/>
                <a:ea typeface="Calibri" panose="020F0502020204030204" pitchFamily="34" charset="0"/>
              </a:rPr>
              <a:t>To embed creativity at the centre of Scottish education and adopt a collaborative culture where all learners are empowered, creative and confident.</a:t>
            </a:r>
          </a:p>
          <a:p>
            <a:pPr marL="0" indent="0">
              <a:spcAft>
                <a:spcPts val="0"/>
              </a:spcAft>
              <a:buNone/>
            </a:pPr>
            <a:endParaRPr lang="en-GB" sz="2000" dirty="0" smtClean="0"/>
          </a:p>
          <a:p>
            <a:pPr marL="0" indent="0">
              <a:spcAft>
                <a:spcPts val="0"/>
              </a:spcAft>
              <a:buNone/>
            </a:pPr>
            <a:endParaRPr lang="en-GB" dirty="0">
              <a:solidFill>
                <a:srgbClr val="700000"/>
              </a:solidFill>
            </a:endParaRPr>
          </a:p>
        </p:txBody>
      </p:sp>
      <p:pic>
        <p:nvPicPr>
          <p:cNvPr id="8" name="Content Placeholder 4">
            <a:extLst>
              <a:ext uri="{FF2B5EF4-FFF2-40B4-BE49-F238E27FC236}">
                <a16:creationId xmlns:a16="http://schemas.microsoft.com/office/drawing/2014/main" id="{578BE443-756A-432B-A3B0-05E353D0DCB7}"/>
              </a:ext>
            </a:extLst>
          </p:cNvPr>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665874" y="5063330"/>
            <a:ext cx="4269468" cy="3589339"/>
          </a:xfrm>
          <a:prstGeom prst="rect">
            <a:avLst/>
          </a:prstGeom>
        </p:spPr>
      </p:pic>
    </p:spTree>
    <p:extLst>
      <p:ext uri="{BB962C8B-B14F-4D97-AF65-F5344CB8AC3E}">
        <p14:creationId xmlns:p14="http://schemas.microsoft.com/office/powerpoint/2010/main" val="39435948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2444" y="-80566"/>
            <a:ext cx="12364444" cy="6938566"/>
          </a:xfrm>
          <a:prstGeom prst="rect">
            <a:avLst/>
          </a:prstGeom>
          <a:solidFill>
            <a:srgbClr val="FFAFFF"/>
          </a:solidFill>
          <a:ln>
            <a:solidFill>
              <a:srgbClr val="FFA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087584" y="890650"/>
            <a:ext cx="5106390" cy="1754940"/>
          </a:xfrm>
        </p:spPr>
        <p:txBody>
          <a:bodyPr>
            <a:normAutofit/>
          </a:bodyPr>
          <a:lstStyle/>
          <a:p>
            <a:pPr algn="ctr">
              <a:spcAft>
                <a:spcPts val="0"/>
              </a:spcAft>
            </a:pPr>
            <a:r>
              <a:rPr lang="en-GB" sz="3600" dirty="0" smtClean="0">
                <a:effectLst/>
                <a:latin typeface="Calibri" panose="020F0502020204030204" pitchFamily="34" charset="0"/>
                <a:ea typeface="Calibri" panose="020F0502020204030204" pitchFamily="34" charset="0"/>
              </a:rPr>
              <a:t/>
            </a:r>
            <a:br>
              <a:rPr lang="en-GB" sz="3600" dirty="0" smtClean="0">
                <a:effectLst/>
                <a:latin typeface="Calibri" panose="020F0502020204030204" pitchFamily="34" charset="0"/>
                <a:ea typeface="Calibri" panose="020F0502020204030204" pitchFamily="34" charset="0"/>
              </a:rPr>
            </a:br>
            <a:r>
              <a:rPr lang="en-GB" sz="3600" dirty="0" smtClean="0">
                <a:effectLst/>
                <a:latin typeface="Calibri" panose="020F0502020204030204" pitchFamily="34" charset="0"/>
                <a:ea typeface="Calibri" panose="020F0502020204030204" pitchFamily="34" charset="0"/>
              </a:rPr>
              <a:t/>
            </a:r>
            <a:br>
              <a:rPr lang="en-GB" sz="3600" dirty="0" smtClean="0">
                <a:effectLst/>
                <a:latin typeface="Calibri" panose="020F0502020204030204" pitchFamily="34" charset="0"/>
                <a:ea typeface="Calibri" panose="020F0502020204030204" pitchFamily="34" charset="0"/>
              </a:rPr>
            </a:br>
            <a:endParaRPr lang="en-GB" dirty="0"/>
          </a:p>
        </p:txBody>
      </p:sp>
      <p:sp>
        <p:nvSpPr>
          <p:cNvPr id="3" name="Content Placeholder 2"/>
          <p:cNvSpPr>
            <a:spLocks noGrp="1"/>
          </p:cNvSpPr>
          <p:nvPr>
            <p:ph idx="1"/>
          </p:nvPr>
        </p:nvSpPr>
        <p:spPr>
          <a:xfrm>
            <a:off x="1449873" y="1962602"/>
            <a:ext cx="7811693" cy="4372883"/>
          </a:xfrm>
        </p:spPr>
        <p:txBody>
          <a:bodyPr>
            <a:normAutofit fontScale="85000" lnSpcReduction="20000"/>
          </a:bodyPr>
          <a:lstStyle/>
          <a:p>
            <a:pPr marL="0" indent="0">
              <a:spcAft>
                <a:spcPts val="0"/>
              </a:spcAft>
              <a:buNone/>
            </a:pPr>
            <a:endParaRPr lang="en-GB" b="1" dirty="0">
              <a:solidFill>
                <a:srgbClr val="450B24"/>
              </a:solidFill>
              <a:latin typeface="Calibri" panose="020F0502020204030204" pitchFamily="34" charset="0"/>
              <a:ea typeface="Calibri" panose="020F0502020204030204" pitchFamily="34" charset="0"/>
            </a:endParaRPr>
          </a:p>
          <a:p>
            <a:pPr marL="0" indent="0">
              <a:spcAft>
                <a:spcPts val="0"/>
              </a:spcAft>
              <a:buNone/>
            </a:pPr>
            <a:r>
              <a:rPr lang="en-GB" b="1" dirty="0" smtClean="0">
                <a:solidFill>
                  <a:srgbClr val="450B24"/>
                </a:solidFill>
                <a:latin typeface="Calibri" panose="020F0502020204030204" pitchFamily="34" charset="0"/>
                <a:ea typeface="Calibri" panose="020F0502020204030204" pitchFamily="34" charset="0"/>
              </a:rPr>
              <a:t>Collaborate    </a:t>
            </a:r>
            <a:r>
              <a:rPr lang="en-GB" b="1" dirty="0" smtClean="0">
                <a:solidFill>
                  <a:srgbClr val="FF0000"/>
                </a:solidFill>
                <a:latin typeface="Calibri" panose="020F0502020204030204" pitchFamily="34" charset="0"/>
                <a:ea typeface="Calibri" panose="020F0502020204030204" pitchFamily="34" charset="0"/>
              </a:rPr>
              <a:t> </a:t>
            </a:r>
            <a:r>
              <a:rPr lang="en-GB" dirty="0" smtClean="0">
                <a:solidFill>
                  <a:srgbClr val="450B24"/>
                </a:solidFill>
                <a:latin typeface="Calibri" panose="020F0502020204030204" pitchFamily="34" charset="0"/>
                <a:ea typeface="Calibri" panose="020F0502020204030204" pitchFamily="34" charset="0"/>
              </a:rPr>
              <a:t>We will engage and participate through </a:t>
            </a:r>
            <a:r>
              <a:rPr lang="en-GB" dirty="0">
                <a:solidFill>
                  <a:srgbClr val="450B24"/>
                </a:solidFill>
                <a:latin typeface="Calibri" panose="020F0502020204030204" pitchFamily="34" charset="0"/>
                <a:ea typeface="Calibri" panose="020F0502020204030204" pitchFamily="34" charset="0"/>
              </a:rPr>
              <a:t>c</a:t>
            </a:r>
            <a:r>
              <a:rPr lang="en-GB" dirty="0" smtClean="0">
                <a:solidFill>
                  <a:srgbClr val="450B24"/>
                </a:solidFill>
                <a:latin typeface="Calibri" panose="020F0502020204030204" pitchFamily="34" charset="0"/>
                <a:ea typeface="Calibri" panose="020F0502020204030204" pitchFamily="34" charset="0"/>
              </a:rPr>
              <a:t>ollaborative, sustainable and impactful networks and relationships, so that conditions are right for creativity to flourish across all places of learning.</a:t>
            </a:r>
          </a:p>
          <a:p>
            <a:pPr marL="0" indent="0">
              <a:spcAft>
                <a:spcPts val="0"/>
              </a:spcAft>
              <a:buNone/>
            </a:pPr>
            <a:endParaRPr lang="en-GB" dirty="0">
              <a:solidFill>
                <a:srgbClr val="450B24"/>
              </a:solidFill>
              <a:latin typeface="Calibri" panose="020F0502020204030204" pitchFamily="34" charset="0"/>
              <a:ea typeface="Calibri" panose="020F0502020204030204" pitchFamily="34" charset="0"/>
            </a:endParaRPr>
          </a:p>
          <a:p>
            <a:pPr marL="0" indent="0">
              <a:buNone/>
            </a:pPr>
            <a:r>
              <a:rPr lang="en-GB" b="1" dirty="0">
                <a:solidFill>
                  <a:srgbClr val="450B24"/>
                </a:solidFill>
                <a:latin typeface="Calibri" panose="020F0502020204030204" pitchFamily="34" charset="0"/>
                <a:ea typeface="Calibri" panose="020F0502020204030204" pitchFamily="34" charset="0"/>
              </a:rPr>
              <a:t>Empower     </a:t>
            </a:r>
            <a:r>
              <a:rPr lang="en-GB" dirty="0" smtClean="0">
                <a:solidFill>
                  <a:srgbClr val="450B24"/>
                </a:solidFill>
                <a:latin typeface="Calibri" panose="020F0502020204030204" pitchFamily="34" charset="0"/>
                <a:ea typeface="Calibri" panose="020F0502020204030204" pitchFamily="34" charset="0"/>
              </a:rPr>
              <a:t>We will co-create </a:t>
            </a:r>
            <a:r>
              <a:rPr lang="en-GB" dirty="0">
                <a:solidFill>
                  <a:srgbClr val="450B24"/>
                </a:solidFill>
                <a:latin typeface="Calibri" panose="020F0502020204030204" pitchFamily="34" charset="0"/>
                <a:ea typeface="Calibri" panose="020F0502020204030204" pitchFamily="34" charset="0"/>
              </a:rPr>
              <a:t>the conditions and environments in which all learners lead their learning and apply their </a:t>
            </a:r>
            <a:r>
              <a:rPr lang="en-GB" dirty="0" smtClean="0">
                <a:solidFill>
                  <a:srgbClr val="450B24"/>
                </a:solidFill>
                <a:latin typeface="Calibri" panose="020F0502020204030204" pitchFamily="34" charset="0"/>
                <a:ea typeface="Calibri" panose="020F0502020204030204" pitchFamily="34" charset="0"/>
              </a:rPr>
              <a:t>creativity.</a:t>
            </a:r>
            <a:endParaRPr lang="en-GB" dirty="0">
              <a:solidFill>
                <a:srgbClr val="450B24"/>
              </a:solidFill>
              <a:latin typeface="Calibri" panose="020F0502020204030204" pitchFamily="34" charset="0"/>
              <a:ea typeface="Calibri" panose="020F0502020204030204" pitchFamily="34" charset="0"/>
            </a:endParaRPr>
          </a:p>
          <a:p>
            <a:pPr marL="0" indent="0">
              <a:buNone/>
            </a:pPr>
            <a:endParaRPr lang="en-GB" dirty="0">
              <a:solidFill>
                <a:srgbClr val="450B24"/>
              </a:solidFill>
              <a:latin typeface="Calibri" panose="020F0502020204030204" pitchFamily="34" charset="0"/>
              <a:ea typeface="Calibri" panose="020F0502020204030204" pitchFamily="34" charset="0"/>
            </a:endParaRPr>
          </a:p>
          <a:p>
            <a:pPr marL="0" indent="0">
              <a:buNone/>
            </a:pPr>
            <a:r>
              <a:rPr lang="en-GB" b="1" dirty="0">
                <a:solidFill>
                  <a:srgbClr val="450B24"/>
                </a:solidFill>
                <a:latin typeface="Calibri" panose="020F0502020204030204" pitchFamily="34" charset="0"/>
                <a:ea typeface="Calibri" panose="020F0502020204030204" pitchFamily="34" charset="0"/>
              </a:rPr>
              <a:t>Embed </a:t>
            </a:r>
            <a:r>
              <a:rPr lang="en-GB" dirty="0">
                <a:solidFill>
                  <a:srgbClr val="450B24"/>
                </a:solidFill>
                <a:ea typeface="Calibri" panose="020F0502020204030204" pitchFamily="34" charset="0"/>
              </a:rPr>
              <a:t>    </a:t>
            </a:r>
            <a:r>
              <a:rPr lang="en-GB" dirty="0" smtClean="0">
                <a:solidFill>
                  <a:srgbClr val="450B24"/>
                </a:solidFill>
              </a:rPr>
              <a:t>We will ensure </a:t>
            </a:r>
            <a:r>
              <a:rPr lang="en-GB" dirty="0">
                <a:solidFill>
                  <a:srgbClr val="450B24"/>
                </a:solidFill>
              </a:rPr>
              <a:t>creativity is embedded, prioritised and actively informs curriculum </a:t>
            </a:r>
            <a:r>
              <a:rPr lang="en-GB" dirty="0" smtClean="0">
                <a:solidFill>
                  <a:srgbClr val="450B24"/>
                </a:solidFill>
              </a:rPr>
              <a:t>rationale </a:t>
            </a:r>
            <a:r>
              <a:rPr lang="en-GB" dirty="0">
                <a:solidFill>
                  <a:srgbClr val="450B24"/>
                </a:solidFill>
              </a:rPr>
              <a:t>and that all learners’ creativity is explicit throughout their learning journey.</a:t>
            </a:r>
          </a:p>
          <a:p>
            <a:pPr marL="0" indent="0">
              <a:spcAft>
                <a:spcPts val="0"/>
              </a:spcAft>
              <a:buNone/>
            </a:pPr>
            <a:endParaRPr lang="en-GB" dirty="0" smtClean="0">
              <a:solidFill>
                <a:srgbClr val="700000"/>
              </a:solidFill>
              <a:latin typeface="Calibri" panose="020F0502020204030204" pitchFamily="34" charset="0"/>
              <a:ea typeface="Calibri" panose="020F0502020204030204" pitchFamily="34" charset="0"/>
            </a:endParaRPr>
          </a:p>
        </p:txBody>
      </p:sp>
      <p:sp>
        <p:nvSpPr>
          <p:cNvPr id="6" name="Rectangle 5"/>
          <p:cNvSpPr/>
          <p:nvPr/>
        </p:nvSpPr>
        <p:spPr>
          <a:xfrm>
            <a:off x="8984144" y="5617150"/>
            <a:ext cx="803305" cy="863104"/>
          </a:xfrm>
          <a:prstGeom prst="rect">
            <a:avLst/>
          </a:prstGeom>
          <a:solidFill>
            <a:srgbClr val="FFAFFF"/>
          </a:solidFill>
          <a:ln>
            <a:solidFill>
              <a:srgbClr val="FFA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1"/>
          <p:cNvSpPr txBox="1">
            <a:spLocks/>
          </p:cNvSpPr>
          <p:nvPr/>
        </p:nvSpPr>
        <p:spPr>
          <a:xfrm>
            <a:off x="696893" y="1066971"/>
            <a:ext cx="7968981" cy="5658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300" b="1" dirty="0" smtClean="0">
                <a:solidFill>
                  <a:srgbClr val="450B24"/>
                </a:solidFill>
                <a:ea typeface="Calibri" panose="020F0502020204030204" pitchFamily="34" charset="0"/>
              </a:rPr>
              <a:t>Our values-based goals are to: </a:t>
            </a:r>
            <a:endParaRPr lang="en-GB" sz="4300" b="1" dirty="0">
              <a:solidFill>
                <a:srgbClr val="450B24"/>
              </a:solidFill>
              <a:latin typeface="Calibri" panose="020F0502020204030204" pitchFamily="34" charset="0"/>
              <a:ea typeface="Calibri" panose="020F0502020204030204" pitchFamily="34" charset="0"/>
            </a:endParaRPr>
          </a:p>
        </p:txBody>
      </p:sp>
      <p:pic>
        <p:nvPicPr>
          <p:cNvPr id="8" name="Content Placeholder 4">
            <a:extLst>
              <a:ext uri="{FF2B5EF4-FFF2-40B4-BE49-F238E27FC236}">
                <a16:creationId xmlns:a16="http://schemas.microsoft.com/office/drawing/2014/main" id="{578BE443-756A-432B-A3B0-05E353D0DCB7}"/>
              </a:ext>
            </a:extLst>
          </p:cNvPr>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665874" y="5063330"/>
            <a:ext cx="4269468" cy="3589339"/>
          </a:xfrm>
          <a:prstGeom prst="rect">
            <a:avLst/>
          </a:prstGeom>
        </p:spPr>
      </p:pic>
    </p:spTree>
    <p:extLst>
      <p:ext uri="{BB962C8B-B14F-4D97-AF65-F5344CB8AC3E}">
        <p14:creationId xmlns:p14="http://schemas.microsoft.com/office/powerpoint/2010/main" val="345508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3633</TotalTime>
  <Words>971</Words>
  <Application>Microsoft Office PowerPoint</Application>
  <PresentationFormat>Widescreen</PresentationFormat>
  <Paragraphs>111</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In brief… </vt:lpstr>
      <vt:lpstr>Why refresh Scotland’s Creative Learning Plan?</vt:lpstr>
      <vt:lpstr>PowerPoint Presentation</vt:lpstr>
      <vt:lpstr>  </vt:lpstr>
      <vt:lpstr> Key principles in refreshing the Plan </vt:lpstr>
      <vt:lpstr>Vision  </vt:lpstr>
      <vt:lpstr>Mission  </vt:lpstr>
      <vt:lpstr>  </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Fenby J (Julia)</dc:creator>
  <cp:lastModifiedBy>Julia Fenby</cp:lastModifiedBy>
  <cp:revision>115</cp:revision>
  <dcterms:created xsi:type="dcterms:W3CDTF">2020-11-23T12:38:14Z</dcterms:created>
  <dcterms:modified xsi:type="dcterms:W3CDTF">2021-10-27T11:26:09Z</dcterms:modified>
</cp:coreProperties>
</file>